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64" r:id="rId4"/>
    <p:sldId id="258" r:id="rId5"/>
    <p:sldId id="265" r:id="rId6"/>
    <p:sldId id="272" r:id="rId7"/>
    <p:sldId id="260" r:id="rId8"/>
    <p:sldId id="271" r:id="rId9"/>
    <p:sldId id="259" r:id="rId10"/>
    <p:sldId id="269" r:id="rId11"/>
    <p:sldId id="270" r:id="rId12"/>
    <p:sldId id="262" r:id="rId13"/>
    <p:sldId id="263"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3" autoAdjust="0"/>
  </p:normalViewPr>
  <p:slideViewPr>
    <p:cSldViewPr snapToGrid="0" snapToObjects="1">
      <p:cViewPr>
        <p:scale>
          <a:sx n="63" d="100"/>
          <a:sy n="63" d="100"/>
        </p:scale>
        <p:origin x="-159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887E47-9176-734C-8B5B-AECFCFFF4146}" type="datetime1">
              <a:rPr lang="en-US" smtClean="0"/>
              <a:t>5/14/2019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3EBA70-6F44-F942-8D5B-3DE04327A8A7}" type="slidenum">
              <a:rPr lang="en-US" smtClean="0"/>
              <a:t>‹#›</a:t>
            </a:fld>
            <a:endParaRPr lang="en-US"/>
          </a:p>
        </p:txBody>
      </p:sp>
    </p:spTree>
    <p:extLst>
      <p:ext uri="{BB962C8B-B14F-4D97-AF65-F5344CB8AC3E}">
        <p14:creationId xmlns:p14="http://schemas.microsoft.com/office/powerpoint/2010/main" val="16793139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23E170-07B8-B64D-BBA6-2DF5AEE83DD3}" type="datetime1">
              <a:rPr lang="en-US" smtClean="0"/>
              <a:t>5/14/2019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67C7CD-0753-BD42-8FB5-39D060C3FA41}" type="slidenum">
              <a:rPr lang="en-US" smtClean="0"/>
              <a:t>‹#›</a:t>
            </a:fld>
            <a:endParaRPr lang="en-US"/>
          </a:p>
        </p:txBody>
      </p:sp>
    </p:spTree>
    <p:extLst>
      <p:ext uri="{BB962C8B-B14F-4D97-AF65-F5344CB8AC3E}">
        <p14:creationId xmlns:p14="http://schemas.microsoft.com/office/powerpoint/2010/main" val="19448743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Hello my name is Jaquelin Erazo and I am a junior in physics at Hunter College. For</a:t>
            </a:r>
            <a:r>
              <a:rPr lang="en-US" sz="1200" kern="1200" baseline="0" dirty="0" smtClean="0">
                <a:solidFill>
                  <a:schemeClr val="tx1"/>
                </a:solidFill>
                <a:latin typeface="+mn-lt"/>
                <a:ea typeface="+mn-ea"/>
                <a:cs typeface="+mn-cs"/>
              </a:rPr>
              <a:t> the past year and a half,</a:t>
            </a:r>
            <a:r>
              <a:rPr lang="en-US" sz="1200" kern="1200" dirty="0" smtClean="0">
                <a:solidFill>
                  <a:schemeClr val="tx1"/>
                </a:solidFill>
                <a:latin typeface="+mn-lt"/>
                <a:ea typeface="+mn-ea"/>
                <a:cs typeface="+mn-cs"/>
              </a:rPr>
              <a:t> I worked with Prof. Tim </a:t>
            </a:r>
            <a:r>
              <a:rPr lang="en-US" sz="1200" kern="1200" dirty="0" err="1" smtClean="0">
                <a:solidFill>
                  <a:schemeClr val="tx1"/>
                </a:solidFill>
                <a:latin typeface="+mn-lt"/>
                <a:ea typeface="+mn-ea"/>
                <a:cs typeface="+mn-cs"/>
              </a:rPr>
              <a:t>Paglione</a:t>
            </a:r>
            <a:r>
              <a:rPr lang="en-US" sz="1200" kern="1200" dirty="0" smtClean="0">
                <a:solidFill>
                  <a:schemeClr val="tx1"/>
                </a:solidFill>
                <a:latin typeface="+mn-lt"/>
                <a:ea typeface="+mn-ea"/>
                <a:cs typeface="+mn-cs"/>
              </a:rPr>
              <a:t> on mapping the full-extent of dust in molecular clouds. There is a great importance in studying molecular clouds, which are made of dust and gas, since they are vital to the birth of stars and planets. However, it is difficult to study and observe them directly due to large</a:t>
            </a:r>
            <a:r>
              <a:rPr lang="en-US" sz="1200" kern="1200" baseline="0" dirty="0" smtClean="0">
                <a:solidFill>
                  <a:schemeClr val="tx1"/>
                </a:solidFill>
                <a:latin typeface="+mn-lt"/>
                <a:ea typeface="+mn-ea"/>
                <a:cs typeface="+mn-cs"/>
              </a:rPr>
              <a:t> systematic errors. Instead, </a:t>
            </a:r>
            <a:r>
              <a:rPr lang="en-US" sz="1200" kern="1200" dirty="0" smtClean="0">
                <a:solidFill>
                  <a:schemeClr val="tx1"/>
                </a:solidFill>
                <a:latin typeface="+mn-lt"/>
                <a:ea typeface="+mn-ea"/>
                <a:cs typeface="+mn-cs"/>
              </a:rPr>
              <a:t>we study them indirectly via the dust </a:t>
            </a:r>
            <a:r>
              <a:rPr lang="en-US" sz="1200" kern="1200" dirty="0" err="1" smtClean="0">
                <a:solidFill>
                  <a:schemeClr val="tx1"/>
                </a:solidFill>
                <a:latin typeface="+mn-lt"/>
                <a:ea typeface="+mn-ea"/>
                <a:cs typeface="+mn-cs"/>
              </a:rPr>
              <a:t>extincted</a:t>
            </a:r>
            <a:r>
              <a:rPr lang="en-US" sz="1200" kern="1200" dirty="0" smtClean="0">
                <a:solidFill>
                  <a:schemeClr val="tx1"/>
                </a:solidFill>
                <a:latin typeface="+mn-lt"/>
                <a:ea typeface="+mn-ea"/>
                <a:cs typeface="+mn-cs"/>
              </a:rPr>
              <a:t> stars behind the cloud. </a:t>
            </a:r>
          </a:p>
        </p:txBody>
      </p:sp>
      <p:sp>
        <p:nvSpPr>
          <p:cNvPr id="4" name="Slide Number Placeholder 3"/>
          <p:cNvSpPr>
            <a:spLocks noGrp="1"/>
          </p:cNvSpPr>
          <p:nvPr>
            <p:ph type="sldNum" sz="quarter" idx="10"/>
          </p:nvPr>
        </p:nvSpPr>
        <p:spPr/>
        <p:txBody>
          <a:bodyPr/>
          <a:lstStyle/>
          <a:p>
            <a:fld id="{B967C7CD-0753-BD42-8FB5-39D060C3FA41}" type="slidenum">
              <a:rPr lang="en-US" smtClean="0"/>
              <a:t>1</a:t>
            </a:fld>
            <a:endParaRPr lang="en-US"/>
          </a:p>
        </p:txBody>
      </p:sp>
    </p:spTree>
    <p:extLst>
      <p:ext uri="{BB962C8B-B14F-4D97-AF65-F5344CB8AC3E}">
        <p14:creationId xmlns:p14="http://schemas.microsoft.com/office/powerpoint/2010/main" val="296479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Once again, the pink triangles is the test field and the blue circles is the control field, and the tick marks on the reddening curve are spaced 3 magnitudes. Not only does the extinction decrease, but there are less stars being plotted.</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10</a:t>
            </a:fld>
            <a:endParaRPr lang="en-US"/>
          </a:p>
        </p:txBody>
      </p:sp>
    </p:spTree>
    <p:extLst>
      <p:ext uri="{BB962C8B-B14F-4D97-AF65-F5344CB8AC3E}">
        <p14:creationId xmlns:p14="http://schemas.microsoft.com/office/powerpoint/2010/main" val="2927255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Shown here is V Corona Australis</a:t>
            </a:r>
            <a:r>
              <a:rPr lang="en-US" sz="1200" kern="1200" baseline="0" dirty="0" smtClean="0">
                <a:solidFill>
                  <a:schemeClr val="tx1"/>
                </a:solidFill>
                <a:latin typeface="+mn-lt"/>
                <a:ea typeface="+mn-ea"/>
                <a:cs typeface="+mn-cs"/>
              </a:rPr>
              <a:t> plotted in equatorial coordinates, Right Ascension on the x axis and Declination on the y axis. </a:t>
            </a:r>
            <a:r>
              <a:rPr lang="en-US" sz="1200" kern="1200" dirty="0" smtClean="0">
                <a:solidFill>
                  <a:schemeClr val="tx1"/>
                </a:solidFill>
                <a:latin typeface="+mn-lt"/>
                <a:ea typeface="+mn-ea"/>
                <a:cs typeface="+mn-cs"/>
              </a:rPr>
              <a:t>This is because in studying a dense area of the cloud in the optical, it only detects the stars that are poking through holes in the dense cloud and views it as an area with low extinction when that is not the case, which is an optical bias that NICEST accounts for. </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11</a:t>
            </a:fld>
            <a:endParaRPr lang="en-US"/>
          </a:p>
        </p:txBody>
      </p:sp>
    </p:spTree>
    <p:extLst>
      <p:ext uri="{BB962C8B-B14F-4D97-AF65-F5344CB8AC3E}">
        <p14:creationId xmlns:p14="http://schemas.microsoft.com/office/powerpoint/2010/main" val="246128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Thus far I have created a routine to quantify extinction. After creating a gridding routine and creating some extinction maps, I will  be able to implement NICER further. I will then look at the catalogue of UCAC4 since it has better photometry than NOMAD. Eventually, I will implement NICEST in order to correct the optical bias in the dense regions of a cloud. Joining all of this together will help me to create an extinction map with a large dynamic range that is sensitive with both high and low extinction.</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12</a:t>
            </a:fld>
            <a:endParaRPr lang="en-US"/>
          </a:p>
        </p:txBody>
      </p:sp>
    </p:spTree>
    <p:extLst>
      <p:ext uri="{BB962C8B-B14F-4D97-AF65-F5344CB8AC3E}">
        <p14:creationId xmlns:p14="http://schemas.microsoft.com/office/powerpoint/2010/main" val="305473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a dust cloud is between an observer and a star, it not only scatters and dims starlight, but it also reddens it. This effect is known as extinction. Extinction is wavelength dependent where shorter wavelength are more preferentially scattered. Therefore, infrared bands, or long wavelength colors, are used because we are able to “look through” the dense areas of dust clouds and detect stars despite the extinction. On the other hand, infrared studies are only able to probe relatively high extinctions. In order to measure very low extinction regions, shorter wavelengths, or optical bands, are preferred.</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2</a:t>
            </a:fld>
            <a:endParaRPr lang="en-US"/>
          </a:p>
        </p:txBody>
      </p:sp>
    </p:spTree>
    <p:extLst>
      <p:ext uri="{BB962C8B-B14F-4D97-AF65-F5344CB8AC3E}">
        <p14:creationId xmlns:p14="http://schemas.microsoft.com/office/powerpoint/2010/main" val="1149100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Shown here are two different pictures of Orion. On the left is an optical image and on the right is an infrared image. You can clearly see the dust cloud in the optical image of Orion, although you lose stars in the process, especially in the thick and dense areas of the cloud. In the infrared image, we are able to look through the cloud and see the stars behind it, including stars we cannot see at all in the optical image, but we lose the structure of the cloud itself.</a:t>
            </a:r>
          </a:p>
          <a:p>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3</a:t>
            </a:fld>
            <a:endParaRPr lang="en-US"/>
          </a:p>
        </p:txBody>
      </p:sp>
    </p:spTree>
    <p:extLst>
      <p:ext uri="{BB962C8B-B14F-4D97-AF65-F5344CB8AC3E}">
        <p14:creationId xmlns:p14="http://schemas.microsoft.com/office/powerpoint/2010/main" val="111085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methods to map a molecular cloud via extinction such as NICE (yes that is the actual name), which stands for Near-Infrared Color Excess. Its procedure contains comparing individual </a:t>
            </a:r>
            <a:r>
              <a:rPr lang="en-US" sz="1200" kern="1200" dirty="0" err="1" smtClean="0">
                <a:solidFill>
                  <a:schemeClr val="tx1"/>
                </a:solidFill>
                <a:latin typeface="+mn-lt"/>
                <a:ea typeface="+mn-ea"/>
                <a:cs typeface="+mn-cs"/>
              </a:rPr>
              <a:t>extincted</a:t>
            </a:r>
            <a:r>
              <a:rPr lang="en-US" sz="1200" kern="1200" dirty="0" smtClean="0">
                <a:solidFill>
                  <a:schemeClr val="tx1"/>
                </a:solidFill>
                <a:latin typeface="+mn-lt"/>
                <a:ea typeface="+mn-ea"/>
                <a:cs typeface="+mn-cs"/>
              </a:rPr>
              <a:t> stars to a model star. The color excess is essentially the reddening occurring. However, NICE presents large systematic errors. NICER - Near-Infrared Color Excess </a:t>
            </a:r>
            <a:r>
              <a:rPr lang="en-US" sz="1200" kern="1200" dirty="0" err="1" smtClean="0">
                <a:solidFill>
                  <a:schemeClr val="tx1"/>
                </a:solidFill>
                <a:latin typeface="+mn-lt"/>
                <a:ea typeface="+mn-ea"/>
                <a:cs typeface="+mn-cs"/>
              </a:rPr>
              <a:t>Revisted</a:t>
            </a:r>
            <a:r>
              <a:rPr lang="en-US" sz="1200" kern="1200" dirty="0" smtClean="0">
                <a:solidFill>
                  <a:schemeClr val="tx1"/>
                </a:solidFill>
                <a:latin typeface="+mn-lt"/>
                <a:ea typeface="+mn-ea"/>
                <a:cs typeface="+mn-cs"/>
              </a:rPr>
              <a:t> - focuses on NICE’s limitations, and makes</a:t>
            </a:r>
            <a:r>
              <a:rPr lang="en-US" sz="1200" kern="1200" baseline="0" dirty="0" smtClean="0">
                <a:solidFill>
                  <a:schemeClr val="tx1"/>
                </a:solidFill>
                <a:latin typeface="+mn-lt"/>
                <a:ea typeface="+mn-ea"/>
                <a:cs typeface="+mn-cs"/>
              </a:rPr>
              <a:t> NICE nicer</a:t>
            </a:r>
            <a:r>
              <a:rPr lang="en-US" sz="1200" kern="1200" dirty="0" smtClean="0">
                <a:solidFill>
                  <a:schemeClr val="tx1"/>
                </a:solidFill>
                <a:latin typeface="+mn-lt"/>
                <a:ea typeface="+mn-ea"/>
                <a:cs typeface="+mn-cs"/>
              </a:rPr>
              <a:t>.  NICER accounts for the intrinsic color scatter and the photometric errors. Shown here is an optical image of V. Corona Australis and an extinction map of Corona Australis in the near-infrared. The head of the cloud, or the dense portion, is clearly displayed on the extinction map, but we begin to lose the structure of the thin areas as we go further down. And in the optical image, once again you see the whole structure of the cloud, but begin to lose the stars in the dense areas. What makes my project different from these methods is that I will include both optical and near-infrared bands into my research in order to not only study the dense portions of a cloud, but the thin portions as well.</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the main reason why we chose the nearby cloud R Corona Australis to test our method because it contains both dense and “wispy” areas. The extinction in this cloud has also been mapped before by Alves et al. (2014) so we may compare our results to theirs. It also has a lot of background stars since it is low enough in galactic latitude, yet is still relatively isolated.</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4</a:t>
            </a:fld>
            <a:endParaRPr lang="en-US"/>
          </a:p>
        </p:txBody>
      </p:sp>
    </p:spTree>
    <p:extLst>
      <p:ext uri="{BB962C8B-B14F-4D97-AF65-F5344CB8AC3E}">
        <p14:creationId xmlns:p14="http://schemas.microsoft.com/office/powerpoint/2010/main" val="44176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utilized the data from NOMAD (Naval Observatory Merged </a:t>
            </a:r>
            <a:r>
              <a:rPr lang="en-US" sz="1200" kern="1200" dirty="0" err="1" smtClean="0">
                <a:solidFill>
                  <a:schemeClr val="tx1"/>
                </a:solidFill>
                <a:effectLst/>
                <a:latin typeface="+mn-lt"/>
                <a:ea typeface="+mn-ea"/>
                <a:cs typeface="+mn-cs"/>
              </a:rPr>
              <a:t>Astrometric</a:t>
            </a:r>
            <a:r>
              <a:rPr lang="en-US" sz="1200" kern="1200" dirty="0" smtClean="0">
                <a:solidFill>
                  <a:schemeClr val="tx1"/>
                </a:solidFill>
                <a:effectLst/>
                <a:latin typeface="+mn-lt"/>
                <a:ea typeface="+mn-ea"/>
                <a:cs typeface="+mn-cs"/>
              </a:rPr>
              <a:t> Dataset) since it contains data in both the optical and the near-infrared bands labeled as B, R, J, H, and K. These are broad filter bands centered in the blue, red, and three near-infrared regions up to 2.2 microns. NOMAD contains multiple catalogues, such as 2MASS photometry and the Digital Sky Survey. 2MASS scans the entire sky with three near-infrared bands and DSS is a multi- filter imaging and spectroscopic redshift survey. </a:t>
            </a:r>
          </a:p>
          <a:p>
            <a:endParaRPr lang="en-US" dirty="0">
              <a:effectLst/>
            </a:endParaRPr>
          </a:p>
        </p:txBody>
      </p:sp>
      <p:sp>
        <p:nvSpPr>
          <p:cNvPr id="4" name="Slide Number Placeholder 3"/>
          <p:cNvSpPr>
            <a:spLocks noGrp="1"/>
          </p:cNvSpPr>
          <p:nvPr>
            <p:ph type="sldNum" sz="quarter" idx="10"/>
          </p:nvPr>
        </p:nvSpPr>
        <p:spPr/>
        <p:txBody>
          <a:bodyPr/>
          <a:lstStyle/>
          <a:p>
            <a:fld id="{D9881B92-FE1C-BA4A-9895-CC13EE525979}" type="slidenum">
              <a:rPr lang="en-US" smtClean="0"/>
              <a:t>5</a:t>
            </a:fld>
            <a:endParaRPr lang="en-US"/>
          </a:p>
        </p:txBody>
      </p:sp>
    </p:spTree>
    <p:extLst>
      <p:ext uri="{BB962C8B-B14F-4D97-AF65-F5344CB8AC3E}">
        <p14:creationId xmlns:p14="http://schemas.microsoft.com/office/powerpoint/2010/main" val="30559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mentioned the word “control field” and this is what it looks like. My</a:t>
            </a:r>
            <a:r>
              <a:rPr lang="en-US" baseline="0" dirty="0" smtClean="0"/>
              <a:t> area has the coordinates of (354, -14), the same used from Alves et al. and there is no dust cloud present, meaning there is no extinction. This area is my non-</a:t>
            </a:r>
            <a:r>
              <a:rPr lang="en-US" baseline="0" dirty="0" err="1" smtClean="0"/>
              <a:t>extincted</a:t>
            </a:r>
            <a:r>
              <a:rPr lang="en-US" baseline="0" dirty="0" smtClean="0"/>
              <a:t> area and I use this to compare </a:t>
            </a:r>
            <a:r>
              <a:rPr lang="en-US" baseline="0" dirty="0" err="1" smtClean="0"/>
              <a:t>extincted</a:t>
            </a:r>
            <a:r>
              <a:rPr lang="en-US" baseline="0" dirty="0" smtClean="0"/>
              <a:t> areas and find how much extinction there is quantitatively.</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6</a:t>
            </a:fld>
            <a:endParaRPr lang="en-US"/>
          </a:p>
        </p:txBody>
      </p:sp>
    </p:spTree>
    <p:extLst>
      <p:ext uri="{BB962C8B-B14F-4D97-AF65-F5344CB8AC3E}">
        <p14:creationId xmlns:p14="http://schemas.microsoft.com/office/powerpoint/2010/main" val="1884694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 began my project creating a Color Magnitude Diagram, or an H-R Diagram. On the x-axis is a color, or two bands subtracted, and on the y-axis is a band. The field I have chosen is my control field. The further to your left, the redder and cooler the star, and the further to your right, the bluer and hotter the star.  Further down, the fainter,</a:t>
            </a:r>
            <a:r>
              <a:rPr lang="en-US" sz="1200" kern="1200" baseline="0" dirty="0" smtClean="0">
                <a:solidFill>
                  <a:schemeClr val="tx1"/>
                </a:solidFill>
                <a:latin typeface="+mn-lt"/>
                <a:ea typeface="+mn-ea"/>
                <a:cs typeface="+mn-cs"/>
              </a:rPr>
              <a:t> or farther,</a:t>
            </a:r>
            <a:r>
              <a:rPr lang="en-US" sz="1200" kern="1200" dirty="0" smtClean="0">
                <a:solidFill>
                  <a:schemeClr val="tx1"/>
                </a:solidFill>
                <a:latin typeface="+mn-lt"/>
                <a:ea typeface="+mn-ea"/>
                <a:cs typeface="+mn-cs"/>
              </a:rPr>
              <a:t> the star and the higher up, the brighter the star. You can clearly see the main sequence for this field as well as the Red Giants branch. The smear on the bottom plots the stars that are either far away or not luminous stars.</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7</a:t>
            </a:fld>
            <a:endParaRPr lang="en-US"/>
          </a:p>
        </p:txBody>
      </p:sp>
    </p:spTree>
    <p:extLst>
      <p:ext uri="{BB962C8B-B14F-4D97-AF65-F5344CB8AC3E}">
        <p14:creationId xmlns:p14="http://schemas.microsoft.com/office/powerpoint/2010/main" val="328601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a Color-Color Diagram, both axis contain colors, and it focuses on the intrinsic color of the stars and not on their distance. We are also able to see the direction of reddening, which is directed further right and up.</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8</a:t>
            </a:fld>
            <a:endParaRPr lang="en-US"/>
          </a:p>
        </p:txBody>
      </p:sp>
    </p:spTree>
    <p:extLst>
      <p:ext uri="{BB962C8B-B14F-4D97-AF65-F5344CB8AC3E}">
        <p14:creationId xmlns:p14="http://schemas.microsoft.com/office/powerpoint/2010/main" val="293274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order to quantify the extinction, I compare a test field, or a field with extinction, to a control field, or a field without extinction. Shown here in pink triangles is the test field,</a:t>
            </a:r>
            <a:r>
              <a:rPr lang="en-US" sz="1200" kern="1200" baseline="0" dirty="0" smtClean="0">
                <a:solidFill>
                  <a:schemeClr val="tx1"/>
                </a:solidFill>
                <a:latin typeface="+mn-lt"/>
                <a:ea typeface="+mn-ea"/>
                <a:cs typeface="+mn-cs"/>
              </a:rPr>
              <a:t> which is an area in R Corona Australis,</a:t>
            </a:r>
            <a:r>
              <a:rPr lang="en-US" sz="1200" kern="1200" dirty="0" smtClean="0">
                <a:solidFill>
                  <a:schemeClr val="tx1"/>
                </a:solidFill>
                <a:latin typeface="+mn-lt"/>
                <a:ea typeface="+mn-ea"/>
                <a:cs typeface="+mn-cs"/>
              </a:rPr>
              <a:t> and in blue circles the control field, which I mentioned previously. Then taking the median of both fields, represented by the red x, you can clearly see the offset indicating the extinction. The slope represents the reddening curve and the ticks have a spacing of 5 magnitudes. As you can see in this Color-Color Diagram of J-H versus H-K, the offset of the medians, or the extinction, is approximately 5 magnitudes. Now as we go further into the optical, you would think that the extinction would increase. . In fact, the opposite begins to happen.</a:t>
            </a:r>
            <a:endParaRPr lang="en-US" dirty="0"/>
          </a:p>
        </p:txBody>
      </p:sp>
      <p:sp>
        <p:nvSpPr>
          <p:cNvPr id="4" name="Slide Number Placeholder 3"/>
          <p:cNvSpPr>
            <a:spLocks noGrp="1"/>
          </p:cNvSpPr>
          <p:nvPr>
            <p:ph type="sldNum" sz="quarter" idx="10"/>
          </p:nvPr>
        </p:nvSpPr>
        <p:spPr/>
        <p:txBody>
          <a:bodyPr/>
          <a:lstStyle/>
          <a:p>
            <a:fld id="{B967C7CD-0753-BD42-8FB5-39D060C3FA41}" type="slidenum">
              <a:rPr lang="en-US" smtClean="0"/>
              <a:t>9</a:t>
            </a:fld>
            <a:endParaRPr lang="en-US"/>
          </a:p>
        </p:txBody>
      </p:sp>
    </p:spTree>
    <p:extLst>
      <p:ext uri="{BB962C8B-B14F-4D97-AF65-F5344CB8AC3E}">
        <p14:creationId xmlns:p14="http://schemas.microsoft.com/office/powerpoint/2010/main" val="15582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63B312-EB53-A846-B471-F4F028D908FC}" type="datetime3">
              <a:rPr lang="en-US" smtClean="0"/>
              <a:t>14 May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4091814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3A9EE9-E950-124B-8225-CE20AC954E39}" type="datetime3">
              <a:rPr lang="en-US" smtClean="0"/>
              <a:t>14 May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38352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55619-89DC-9E4E-BF65-771493C401C5}" type="datetime3">
              <a:rPr lang="en-US" smtClean="0"/>
              <a:t>14 May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148283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DD5FAC-DF61-6842-9D7C-BEC81A5798B1}" type="datetime3">
              <a:rPr lang="en-US" smtClean="0"/>
              <a:t>14 May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117912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1CA346-0A8A-6A4B-A625-6B014E72B442}" type="datetime3">
              <a:rPr lang="en-US" smtClean="0"/>
              <a:t>14 May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3579505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AE7C86-F18D-B64A-A3C9-4DE7488962FF}" type="datetime3">
              <a:rPr lang="en-US" smtClean="0"/>
              <a:t>14 May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392919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F0EFCB-FF2D-4448-B1F4-83B44B954843}" type="datetime3">
              <a:rPr lang="en-US" smtClean="0"/>
              <a:t>14 May 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158628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B54464-B042-CE45-9EAD-3F5B4D3C639E}" type="datetime3">
              <a:rPr lang="en-US" smtClean="0"/>
              <a:t>14 May 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133833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65E34-5DA8-544A-9E2A-222A74A12C69}" type="datetime3">
              <a:rPr lang="en-US" smtClean="0"/>
              <a:t>14 May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85957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82572-49B6-0842-B889-24FDA303AB6C}" type="datetime3">
              <a:rPr lang="en-US" smtClean="0"/>
              <a:t>14 May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4190832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0C8471-01FA-FA4D-A92F-8963D32C1F61}" type="datetime3">
              <a:rPr lang="en-US" smtClean="0"/>
              <a:t>14 May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C2405E-7CB3-EE41-81FB-21FE372320EA}" type="slidenum">
              <a:rPr lang="en-US" smtClean="0"/>
              <a:t>‹#›</a:t>
            </a:fld>
            <a:endParaRPr lang="en-US"/>
          </a:p>
        </p:txBody>
      </p:sp>
    </p:spTree>
    <p:extLst>
      <p:ext uri="{BB962C8B-B14F-4D97-AF65-F5344CB8AC3E}">
        <p14:creationId xmlns:p14="http://schemas.microsoft.com/office/powerpoint/2010/main" val="88164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65388-1F3F-B948-9A95-7551465BEF9A}" type="datetime3">
              <a:rPr lang="en-US" smtClean="0"/>
              <a:t>14 May 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2405E-7CB3-EE41-81FB-21FE372320EA}" type="slidenum">
              <a:rPr lang="en-US" smtClean="0"/>
              <a:t>‹#›</a:t>
            </a:fld>
            <a:endParaRPr lang="en-US"/>
          </a:p>
        </p:txBody>
      </p:sp>
    </p:spTree>
    <p:extLst>
      <p:ext uri="{BB962C8B-B14F-4D97-AF65-F5344CB8AC3E}">
        <p14:creationId xmlns:p14="http://schemas.microsoft.com/office/powerpoint/2010/main" val="1055650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hyperlink" Target="http://www.usno.navy.mil/USNO/astrometry/optical-IR-prod/nomad" TargetMode="External"/><Relationship Id="rId2" Type="http://schemas.openxmlformats.org/officeDocument/2006/relationships/hyperlink" Target="http://en.wikipedia.org/wiki/Extinction_(astronomy"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coronaaustralis14x10minsiso200unfmod350d6inch_filte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42" y="0"/>
            <a:ext cx="10224166" cy="6858000"/>
          </a:xfrm>
          <a:prstGeom prst="rect">
            <a:avLst/>
          </a:prstGeom>
        </p:spPr>
      </p:pic>
      <p:sp>
        <p:nvSpPr>
          <p:cNvPr id="5" name="TextBox 4"/>
          <p:cNvSpPr txBox="1"/>
          <p:nvPr/>
        </p:nvSpPr>
        <p:spPr>
          <a:xfrm>
            <a:off x="685800" y="48386"/>
            <a:ext cx="7772400" cy="1200329"/>
          </a:xfrm>
          <a:prstGeom prst="rect">
            <a:avLst/>
          </a:prstGeom>
          <a:noFill/>
        </p:spPr>
        <p:txBody>
          <a:bodyPr wrap="square" rtlCol="0">
            <a:spAutoFit/>
          </a:bodyPr>
          <a:lstStyle/>
          <a:p>
            <a:pPr algn="ctr"/>
            <a:r>
              <a:rPr lang="en-US" sz="3600" dirty="0" smtClean="0">
                <a:solidFill>
                  <a:schemeClr val="bg1"/>
                </a:solidFill>
              </a:rPr>
              <a:t>Mapping the Full Extent of Dust in Molecular Clouds</a:t>
            </a:r>
            <a:endParaRPr lang="en-US" sz="3600" dirty="0">
              <a:solidFill>
                <a:schemeClr val="bg1"/>
              </a:solidFill>
            </a:endParaRPr>
          </a:p>
        </p:txBody>
      </p:sp>
      <p:sp>
        <p:nvSpPr>
          <p:cNvPr id="6" name="TextBox 5"/>
          <p:cNvSpPr txBox="1"/>
          <p:nvPr/>
        </p:nvSpPr>
        <p:spPr>
          <a:xfrm>
            <a:off x="3358509" y="4394279"/>
            <a:ext cx="5785491" cy="2339102"/>
          </a:xfrm>
          <a:prstGeom prst="rect">
            <a:avLst/>
          </a:prstGeom>
          <a:noFill/>
        </p:spPr>
        <p:txBody>
          <a:bodyPr wrap="square" rtlCol="0">
            <a:spAutoFit/>
          </a:bodyPr>
          <a:lstStyle/>
          <a:p>
            <a:pPr algn="r"/>
            <a:r>
              <a:rPr lang="en-US" sz="3200" dirty="0" smtClean="0">
                <a:solidFill>
                  <a:schemeClr val="bg1"/>
                </a:solidFill>
              </a:rPr>
              <a:t>Jaquelin Erazo</a:t>
            </a:r>
          </a:p>
          <a:p>
            <a:pPr algn="r"/>
            <a:r>
              <a:rPr lang="en-US" sz="3200" dirty="0" smtClean="0">
                <a:solidFill>
                  <a:schemeClr val="bg1"/>
                </a:solidFill>
              </a:rPr>
              <a:t>CUNY Hunter College</a:t>
            </a:r>
          </a:p>
          <a:p>
            <a:pPr algn="r"/>
            <a:r>
              <a:rPr lang="en-US" sz="3200" dirty="0" smtClean="0">
                <a:solidFill>
                  <a:schemeClr val="bg1"/>
                </a:solidFill>
              </a:rPr>
              <a:t>Prof. Tim </a:t>
            </a:r>
            <a:r>
              <a:rPr lang="en-US" sz="3200" dirty="0" err="1" smtClean="0">
                <a:solidFill>
                  <a:schemeClr val="bg1"/>
                </a:solidFill>
              </a:rPr>
              <a:t>Paglione</a:t>
            </a:r>
            <a:r>
              <a:rPr lang="en-US" sz="3200" dirty="0" smtClean="0">
                <a:solidFill>
                  <a:schemeClr val="bg1"/>
                </a:solidFill>
              </a:rPr>
              <a:t> – CUNY York College</a:t>
            </a:r>
          </a:p>
          <a:p>
            <a:endParaRPr lang="en-US" dirty="0"/>
          </a:p>
        </p:txBody>
      </p:sp>
      <p:sp>
        <p:nvSpPr>
          <p:cNvPr id="7" name="TextBox 6"/>
          <p:cNvSpPr txBox="1"/>
          <p:nvPr/>
        </p:nvSpPr>
        <p:spPr>
          <a:xfrm>
            <a:off x="0" y="6548714"/>
            <a:ext cx="9144000" cy="615553"/>
          </a:xfrm>
          <a:prstGeom prst="rect">
            <a:avLst/>
          </a:prstGeom>
          <a:noFill/>
        </p:spPr>
        <p:txBody>
          <a:bodyPr wrap="square" rtlCol="0">
            <a:spAutoFit/>
          </a:bodyPr>
          <a:lstStyle/>
          <a:p>
            <a:r>
              <a:rPr lang="en-US" sz="1600" dirty="0" smtClean="0">
                <a:solidFill>
                  <a:schemeClr val="bg1"/>
                </a:solidFill>
              </a:rPr>
              <a:t>Credit: </a:t>
            </a:r>
            <a:r>
              <a:rPr lang="en-US" sz="1600" dirty="0" err="1" smtClean="0">
                <a:solidFill>
                  <a:schemeClr val="bg1"/>
                </a:solidFill>
              </a:rPr>
              <a:t>IceinSpace</a:t>
            </a:r>
            <a:endParaRPr lang="en-US" sz="1600" dirty="0" smtClean="0">
              <a:solidFill>
                <a:schemeClr val="bg1"/>
              </a:solidFill>
            </a:endParaRPr>
          </a:p>
          <a:p>
            <a:endParaRPr lang="en-US" dirty="0"/>
          </a:p>
        </p:txBody>
      </p:sp>
    </p:spTree>
    <p:extLst>
      <p:ext uri="{BB962C8B-B14F-4D97-AF65-F5344CB8AC3E}">
        <p14:creationId xmlns:p14="http://schemas.microsoft.com/office/powerpoint/2010/main" val="2889923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Quantifying Extinction</a:t>
            </a:r>
            <a:endParaRPr lang="en-US" dirty="0"/>
          </a:p>
        </p:txBody>
      </p:sp>
      <p:pic>
        <p:nvPicPr>
          <p:cNvPr id="4" name="Picture 3" descr="B_V v V_R 10 arcmin box p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51" y="1236236"/>
            <a:ext cx="6487687" cy="4865765"/>
          </a:xfrm>
          <a:prstGeom prst="rect">
            <a:avLst/>
          </a:prstGeom>
        </p:spPr>
      </p:pic>
      <p:sp>
        <p:nvSpPr>
          <p:cNvPr id="5" name="TextBox 4"/>
          <p:cNvSpPr txBox="1"/>
          <p:nvPr/>
        </p:nvSpPr>
        <p:spPr>
          <a:xfrm>
            <a:off x="2155461" y="1871693"/>
            <a:ext cx="1971662" cy="369332"/>
          </a:xfrm>
          <a:prstGeom prst="rect">
            <a:avLst/>
          </a:prstGeom>
          <a:noFill/>
        </p:spPr>
        <p:txBody>
          <a:bodyPr wrap="square" rtlCol="0">
            <a:spAutoFit/>
          </a:bodyPr>
          <a:lstStyle/>
          <a:p>
            <a:r>
              <a:rPr lang="en-US" dirty="0" smtClean="0"/>
              <a:t>Optical</a:t>
            </a:r>
            <a:endParaRPr lang="en-US" dirty="0"/>
          </a:p>
        </p:txBody>
      </p:sp>
      <p:sp>
        <p:nvSpPr>
          <p:cNvPr id="10" name="Oval 9"/>
          <p:cNvSpPr/>
          <p:nvPr/>
        </p:nvSpPr>
        <p:spPr>
          <a:xfrm>
            <a:off x="4616095" y="4293179"/>
            <a:ext cx="443467" cy="38295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4546761" y="3357168"/>
            <a:ext cx="443467" cy="38295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11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Quantifying Extinction</a:t>
            </a:r>
            <a:endParaRPr lang="en-US" dirty="0"/>
          </a:p>
        </p:txBody>
      </p:sp>
      <p:pic>
        <p:nvPicPr>
          <p:cNvPr id="4" name="Picture 3" descr="0_neg18_DEC_and_R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126" y="1306433"/>
            <a:ext cx="6487686" cy="4865765"/>
          </a:xfrm>
          <a:prstGeom prst="rect">
            <a:avLst/>
          </a:prstGeom>
        </p:spPr>
      </p:pic>
    </p:spTree>
    <p:extLst>
      <p:ext uri="{BB962C8B-B14F-4D97-AF65-F5344CB8AC3E}">
        <p14:creationId xmlns:p14="http://schemas.microsoft.com/office/powerpoint/2010/main" val="257862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Extinction Mapping</a:t>
            </a:r>
            <a:endParaRPr lang="en-US" dirty="0"/>
          </a:p>
        </p:txBody>
      </p:sp>
      <p:pic>
        <p:nvPicPr>
          <p:cNvPr id="3" name="Picture 2" descr="Screen Shot 2014-07-28 at 1.13.18 PM.png"/>
          <p:cNvPicPr>
            <a:picLocks noChangeAspect="1"/>
          </p:cNvPicPr>
          <p:nvPr/>
        </p:nvPicPr>
        <p:blipFill rotWithShape="1">
          <a:blip r:embed="rId3">
            <a:extLst>
              <a:ext uri="{28A0092B-C50C-407E-A947-70E740481C1C}">
                <a14:useLocalDpi xmlns:a14="http://schemas.microsoft.com/office/drawing/2010/main" val="0"/>
              </a:ext>
            </a:extLst>
          </a:blip>
          <a:srcRect t="4992"/>
          <a:stretch/>
        </p:blipFill>
        <p:spPr>
          <a:xfrm>
            <a:off x="2090292" y="3313201"/>
            <a:ext cx="5201533" cy="3267800"/>
          </a:xfrm>
          <a:prstGeom prst="rect">
            <a:avLst/>
          </a:prstGeom>
        </p:spPr>
      </p:pic>
      <p:sp>
        <p:nvSpPr>
          <p:cNvPr id="4" name="TextBox 3"/>
          <p:cNvSpPr txBox="1"/>
          <p:nvPr/>
        </p:nvSpPr>
        <p:spPr>
          <a:xfrm>
            <a:off x="539289" y="1374209"/>
            <a:ext cx="7532656" cy="1938992"/>
          </a:xfrm>
          <a:prstGeom prst="rect">
            <a:avLst/>
          </a:prstGeom>
          <a:noFill/>
        </p:spPr>
        <p:txBody>
          <a:bodyPr wrap="square" rtlCol="0">
            <a:spAutoFit/>
          </a:bodyPr>
          <a:lstStyle/>
          <a:p>
            <a:pPr marL="285750" indent="-285750">
              <a:buFont typeface="Wingdings" charset="2"/>
              <a:buChar char="²"/>
            </a:pPr>
            <a:r>
              <a:rPr lang="en-US" sz="2400" dirty="0" smtClean="0"/>
              <a:t>Routine for quantifying extinction</a:t>
            </a:r>
          </a:p>
          <a:p>
            <a:pPr marL="285750" indent="-285750">
              <a:buFont typeface="Wingdings" charset="2"/>
              <a:buChar char="²"/>
            </a:pPr>
            <a:r>
              <a:rPr lang="en-US" sz="2400" dirty="0" smtClean="0"/>
              <a:t>Implement NICER</a:t>
            </a:r>
          </a:p>
          <a:p>
            <a:pPr marL="285750" indent="-285750">
              <a:buFont typeface="Wingdings" charset="2"/>
              <a:buChar char="²"/>
            </a:pPr>
            <a:r>
              <a:rPr lang="en-US" sz="2400" dirty="0" smtClean="0"/>
              <a:t>Look at UCAC4</a:t>
            </a:r>
          </a:p>
          <a:p>
            <a:pPr marL="285750" indent="-285750">
              <a:buFont typeface="Wingdings" charset="2"/>
              <a:buChar char="²"/>
            </a:pPr>
            <a:r>
              <a:rPr lang="en-US" sz="2400" dirty="0" smtClean="0"/>
              <a:t>Implement NICEST</a:t>
            </a:r>
          </a:p>
          <a:p>
            <a:pPr marL="285750" indent="-285750">
              <a:buFont typeface="Wingdings" charset="2"/>
              <a:buChar char="²"/>
            </a:pPr>
            <a:r>
              <a:rPr lang="en-US" sz="2400" dirty="0" smtClean="0"/>
              <a:t>Extinction maps with a large dynamic range</a:t>
            </a:r>
          </a:p>
        </p:txBody>
      </p:sp>
      <p:sp>
        <p:nvSpPr>
          <p:cNvPr id="6" name="Rectangle 5"/>
          <p:cNvSpPr/>
          <p:nvPr/>
        </p:nvSpPr>
        <p:spPr>
          <a:xfrm>
            <a:off x="0" y="6581001"/>
            <a:ext cx="8855770" cy="276999"/>
          </a:xfrm>
          <a:prstGeom prst="rect">
            <a:avLst/>
          </a:prstGeom>
        </p:spPr>
        <p:txBody>
          <a:bodyPr wrap="square">
            <a:spAutoFit/>
          </a:bodyPr>
          <a:lstStyle/>
          <a:p>
            <a:r>
              <a:rPr lang="en-US" sz="1200" dirty="0" smtClean="0"/>
              <a:t>J. Alves, M. Lombardi and C. Lada. “2MASS wide-field extinction maps: V. Corona Australis”. </a:t>
            </a:r>
            <a:r>
              <a:rPr lang="en-US" sz="1200" i="1" dirty="0" smtClean="0"/>
              <a:t>A&amp;A.</a:t>
            </a:r>
            <a:r>
              <a:rPr lang="en-US" sz="1200" dirty="0" smtClean="0"/>
              <a:t> July 2001.</a:t>
            </a:r>
          </a:p>
        </p:txBody>
      </p:sp>
      <p:sp>
        <p:nvSpPr>
          <p:cNvPr id="7" name="TextBox 6"/>
          <p:cNvSpPr txBox="1"/>
          <p:nvPr/>
        </p:nvSpPr>
        <p:spPr>
          <a:xfrm rot="5400000">
            <a:off x="5687534" y="4074956"/>
            <a:ext cx="3893197" cy="461665"/>
          </a:xfrm>
          <a:prstGeom prst="rect">
            <a:avLst/>
          </a:prstGeom>
          <a:noFill/>
        </p:spPr>
        <p:txBody>
          <a:bodyPr wrap="square" rtlCol="0">
            <a:spAutoFit/>
          </a:bodyPr>
          <a:lstStyle/>
          <a:p>
            <a:pPr algn="ctr"/>
            <a:r>
              <a:rPr lang="en-US" sz="2400" dirty="0" smtClean="0"/>
              <a:t>Alves et al.</a:t>
            </a:r>
            <a:endParaRPr lang="en-US" sz="2400" dirty="0"/>
          </a:p>
        </p:txBody>
      </p:sp>
    </p:spTree>
    <p:extLst>
      <p:ext uri="{BB962C8B-B14F-4D97-AF65-F5344CB8AC3E}">
        <p14:creationId xmlns:p14="http://schemas.microsoft.com/office/powerpoint/2010/main" val="19600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n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99100" cy="1003300"/>
          </a:xfrm>
          <a:prstGeom prst="rect">
            <a:avLst/>
          </a:prstGeom>
        </p:spPr>
      </p:pic>
      <p:pic>
        <p:nvPicPr>
          <p:cNvPr id="9" name="Picture 8" descr="universe-backgrounds-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565" y="1778000"/>
            <a:ext cx="5029652" cy="2829179"/>
          </a:xfrm>
          <a:prstGeom prst="rect">
            <a:avLst/>
          </a:prstGeom>
        </p:spPr>
      </p:pic>
      <p:pic>
        <p:nvPicPr>
          <p:cNvPr id="5" name="Picture 4" descr="nsf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473" y="-4892"/>
            <a:ext cx="1755672" cy="1766248"/>
          </a:xfrm>
          <a:prstGeom prst="rect">
            <a:avLst/>
          </a:prstGeom>
        </p:spPr>
      </p:pic>
      <p:pic>
        <p:nvPicPr>
          <p:cNvPr id="6" name="Picture 5" descr="astrocom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1216" y="4227196"/>
            <a:ext cx="2182783" cy="2466421"/>
          </a:xfrm>
          <a:prstGeom prst="rect">
            <a:avLst/>
          </a:prstGeom>
        </p:spPr>
      </p:pic>
      <p:pic>
        <p:nvPicPr>
          <p:cNvPr id="7" name="Picture 6" descr="HunterLogo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3" y="5652254"/>
            <a:ext cx="3584760" cy="1205746"/>
          </a:xfrm>
          <a:prstGeom prst="rect">
            <a:avLst/>
          </a:prstGeom>
        </p:spPr>
      </p:pic>
      <p:sp>
        <p:nvSpPr>
          <p:cNvPr id="2" name="Title 1"/>
          <p:cNvSpPr>
            <a:spLocks noGrp="1"/>
          </p:cNvSpPr>
          <p:nvPr>
            <p:ph type="title"/>
          </p:nvPr>
        </p:nvSpPr>
        <p:spPr>
          <a:xfrm>
            <a:off x="457200" y="661890"/>
            <a:ext cx="8229600" cy="1143000"/>
          </a:xfrm>
        </p:spPr>
        <p:txBody>
          <a:bodyPr>
            <a:normAutofit fontScale="90000"/>
          </a:bodyPr>
          <a:lstStyle/>
          <a:p>
            <a:r>
              <a:rPr lang="en-US" dirty="0" smtClean="0">
                <a:solidFill>
                  <a:srgbClr val="FF6600"/>
                </a:solidFill>
              </a:rPr>
              <a:t>Special Thanks to…</a:t>
            </a:r>
            <a:br>
              <a:rPr lang="en-US" dirty="0" smtClean="0">
                <a:solidFill>
                  <a:srgbClr val="FF6600"/>
                </a:solidFill>
              </a:rPr>
            </a:br>
            <a:r>
              <a:rPr lang="en-US" dirty="0" smtClean="0">
                <a:solidFill>
                  <a:srgbClr val="FF6600"/>
                </a:solidFill>
              </a:rPr>
              <a:t/>
            </a:r>
            <a:br>
              <a:rPr lang="en-US" dirty="0" smtClean="0">
                <a:solidFill>
                  <a:srgbClr val="FF6600"/>
                </a:solidFill>
              </a:rPr>
            </a:br>
            <a:r>
              <a:rPr lang="en-US" dirty="0" smtClean="0">
                <a:solidFill>
                  <a:srgbClr val="FF6600"/>
                </a:solidFill>
              </a:rPr>
              <a:t>Research Advisor:</a:t>
            </a:r>
            <a:br>
              <a:rPr lang="en-US" dirty="0" smtClean="0">
                <a:solidFill>
                  <a:srgbClr val="FF6600"/>
                </a:solidFill>
              </a:rPr>
            </a:br>
            <a:r>
              <a:rPr lang="en-US" dirty="0" smtClean="0">
                <a:solidFill>
                  <a:srgbClr val="FF6600"/>
                </a:solidFill>
              </a:rPr>
              <a:t>Tim </a:t>
            </a:r>
            <a:r>
              <a:rPr lang="en-US" dirty="0" err="1" smtClean="0">
                <a:solidFill>
                  <a:srgbClr val="FF6600"/>
                </a:solidFill>
              </a:rPr>
              <a:t>Paglione</a:t>
            </a:r>
            <a:r>
              <a:rPr lang="en-US" dirty="0" smtClean="0">
                <a:solidFill>
                  <a:srgbClr val="FF6600"/>
                </a:solidFill>
              </a:rPr>
              <a:t/>
            </a:r>
            <a:br>
              <a:rPr lang="en-US" dirty="0" smtClean="0">
                <a:solidFill>
                  <a:srgbClr val="FF6600"/>
                </a:solidFill>
              </a:rPr>
            </a:br>
            <a:r>
              <a:rPr lang="en-US" dirty="0">
                <a:solidFill>
                  <a:srgbClr val="FF6600"/>
                </a:solidFill>
              </a:rPr>
              <a:t/>
            </a:r>
            <a:br>
              <a:rPr lang="en-US" dirty="0">
                <a:solidFill>
                  <a:srgbClr val="FF6600"/>
                </a:solidFill>
              </a:rPr>
            </a:br>
            <a:r>
              <a:rPr lang="en-US" dirty="0" err="1" smtClean="0">
                <a:solidFill>
                  <a:srgbClr val="FF6600"/>
                </a:solidFill>
              </a:rPr>
              <a:t>AstroCom</a:t>
            </a:r>
            <a:r>
              <a:rPr lang="en-US" dirty="0" smtClean="0">
                <a:solidFill>
                  <a:srgbClr val="FF6600"/>
                </a:solidFill>
              </a:rPr>
              <a:t> NYC</a:t>
            </a:r>
            <a:br>
              <a:rPr lang="en-US" dirty="0" smtClean="0">
                <a:solidFill>
                  <a:srgbClr val="FF6600"/>
                </a:solidFill>
              </a:rPr>
            </a:br>
            <a:r>
              <a:rPr lang="en-US" dirty="0">
                <a:solidFill>
                  <a:srgbClr val="FF6600"/>
                </a:solidFill>
              </a:rPr>
              <a:t/>
            </a:r>
            <a:br>
              <a:rPr lang="en-US" dirty="0">
                <a:solidFill>
                  <a:srgbClr val="FF6600"/>
                </a:solidFill>
              </a:rPr>
            </a:br>
            <a:r>
              <a:rPr lang="en-US" dirty="0" smtClean="0">
                <a:solidFill>
                  <a:srgbClr val="FF6600"/>
                </a:solidFill>
              </a:rPr>
              <a:t>LSAMP</a:t>
            </a:r>
            <a:br>
              <a:rPr lang="en-US" dirty="0" smtClean="0">
                <a:solidFill>
                  <a:srgbClr val="FF6600"/>
                </a:solidFill>
              </a:rPr>
            </a:br>
            <a:r>
              <a:rPr lang="en-US" dirty="0">
                <a:solidFill>
                  <a:srgbClr val="FF6600"/>
                </a:solidFill>
              </a:rPr>
              <a:t/>
            </a:r>
            <a:br>
              <a:rPr lang="en-US" dirty="0">
                <a:solidFill>
                  <a:srgbClr val="FF6600"/>
                </a:solidFill>
              </a:rPr>
            </a:br>
            <a:r>
              <a:rPr lang="en-US" dirty="0" smtClean="0">
                <a:solidFill>
                  <a:srgbClr val="FF6600"/>
                </a:solidFill>
              </a:rPr>
              <a:t>The Universe</a:t>
            </a:r>
            <a:br>
              <a:rPr lang="en-US" dirty="0" smtClean="0">
                <a:solidFill>
                  <a:srgbClr val="FF6600"/>
                </a:solidFill>
              </a:rPr>
            </a:br>
            <a:r>
              <a:rPr lang="en-US" dirty="0">
                <a:solidFill>
                  <a:srgbClr val="FF6600"/>
                </a:solidFill>
              </a:rPr>
              <a:t/>
            </a:r>
            <a:br>
              <a:rPr lang="en-US" dirty="0">
                <a:solidFill>
                  <a:srgbClr val="FF6600"/>
                </a:solidFill>
              </a:rPr>
            </a:br>
            <a:r>
              <a:rPr lang="en-US" b="1" dirty="0">
                <a:solidFill>
                  <a:srgbClr val="FF6600"/>
                </a:solidFill>
              </a:rPr>
              <a:t>Questions?</a:t>
            </a:r>
            <a:br>
              <a:rPr lang="en-US" b="1" dirty="0">
                <a:solidFill>
                  <a:srgbClr val="FF6600"/>
                </a:solidFill>
              </a:rPr>
            </a:br>
            <a:endParaRPr lang="en-US" dirty="0">
              <a:solidFill>
                <a:srgbClr val="FF6600"/>
              </a:solidFill>
            </a:endParaRPr>
          </a:p>
        </p:txBody>
      </p:sp>
    </p:spTree>
    <p:extLst>
      <p:ext uri="{BB962C8B-B14F-4D97-AF65-F5344CB8AC3E}">
        <p14:creationId xmlns:p14="http://schemas.microsoft.com/office/powerpoint/2010/main" val="140477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a:t>
            </a:r>
            <a:endParaRPr lang="en-US" dirty="0"/>
          </a:p>
        </p:txBody>
      </p:sp>
      <p:sp>
        <p:nvSpPr>
          <p:cNvPr id="3" name="TextBox 2"/>
          <p:cNvSpPr txBox="1"/>
          <p:nvPr/>
        </p:nvSpPr>
        <p:spPr>
          <a:xfrm>
            <a:off x="661064" y="1235049"/>
            <a:ext cx="7776206" cy="4154983"/>
          </a:xfrm>
          <a:prstGeom prst="rect">
            <a:avLst/>
          </a:prstGeom>
          <a:noFill/>
        </p:spPr>
        <p:txBody>
          <a:bodyPr wrap="square" rtlCol="0">
            <a:spAutoFit/>
          </a:bodyPr>
          <a:lstStyle/>
          <a:p>
            <a:pPr marL="342900" indent="-342900">
              <a:buFont typeface="+mj-lt"/>
              <a:buAutoNum type="arabicPeriod"/>
            </a:pPr>
            <a:r>
              <a:rPr lang="en-US" sz="2400" dirty="0" smtClean="0">
                <a:hlinkClick r:id="rId2"/>
              </a:rPr>
              <a:t>http://en.wikipedia.org/wiki/Extinction_(astronomy</a:t>
            </a:r>
            <a:r>
              <a:rPr lang="en-US" sz="2400" dirty="0" smtClean="0"/>
              <a:t>)</a:t>
            </a:r>
          </a:p>
          <a:p>
            <a:pPr marL="342900" indent="-342900">
              <a:buFont typeface="+mj-lt"/>
              <a:buAutoNum type="arabicPeriod"/>
            </a:pPr>
            <a:r>
              <a:rPr lang="en-US" sz="2400" dirty="0" smtClean="0"/>
              <a:t>Lombardi, M. and </a:t>
            </a:r>
            <a:r>
              <a:rPr lang="en-US" sz="2400" dirty="0" err="1" smtClean="0"/>
              <a:t>Alves</a:t>
            </a:r>
            <a:r>
              <a:rPr lang="en-US" sz="2400" dirty="0" smtClean="0"/>
              <a:t>, J. “Mapping the interstellar dust with near-infrared observations: An optimized multi-band technique”. </a:t>
            </a:r>
            <a:r>
              <a:rPr lang="en-US" sz="2400" i="1" dirty="0" smtClean="0"/>
              <a:t>Astronomy &amp; Astrophysics</a:t>
            </a:r>
            <a:r>
              <a:rPr lang="en-US" sz="2400" dirty="0" smtClean="0"/>
              <a:t>. July 2001.</a:t>
            </a:r>
            <a:r>
              <a:rPr lang="en-US" sz="2400" i="1" dirty="0" smtClean="0"/>
              <a:t> </a:t>
            </a:r>
          </a:p>
          <a:p>
            <a:pPr marL="342900" indent="-342900">
              <a:buFont typeface="+mj-lt"/>
              <a:buAutoNum type="arabicPeriod"/>
            </a:pPr>
            <a:r>
              <a:rPr lang="en-US" sz="2400" dirty="0" smtClean="0">
                <a:hlinkClick r:id="rId3"/>
              </a:rPr>
              <a:t>http://www.usno.navy.mil/USNO/astrometry/optical-IR-prod/nomad</a:t>
            </a:r>
            <a:endParaRPr lang="en-US" sz="2400" dirty="0" smtClean="0"/>
          </a:p>
          <a:p>
            <a:pPr marL="342900" indent="-342900">
              <a:buFont typeface="+mj-lt"/>
              <a:buAutoNum type="arabicPeriod"/>
            </a:pPr>
            <a:r>
              <a:rPr lang="en-US" sz="2400" dirty="0" err="1" smtClean="0"/>
              <a:t>Rieke</a:t>
            </a:r>
            <a:r>
              <a:rPr lang="en-US" sz="2400" dirty="0" smtClean="0"/>
              <a:t>, G.H. and </a:t>
            </a:r>
            <a:r>
              <a:rPr lang="en-US" sz="2400" dirty="0" err="1" smtClean="0"/>
              <a:t>Lebofsky</a:t>
            </a:r>
            <a:r>
              <a:rPr lang="en-US" sz="2400" dirty="0" smtClean="0"/>
              <a:t>, M.J. “The Interstellar Extinction Law from 1 to 13 Microns”. </a:t>
            </a:r>
            <a:r>
              <a:rPr lang="en-US" sz="2400" i="1" dirty="0" smtClean="0"/>
              <a:t>The Astrophysical Journal</a:t>
            </a:r>
            <a:r>
              <a:rPr lang="en-US" sz="2400" dirty="0" smtClean="0"/>
              <a:t>. Jan 1985.</a:t>
            </a:r>
          </a:p>
          <a:p>
            <a:pPr marL="342900" indent="-342900">
              <a:buFont typeface="+mj-lt"/>
              <a:buAutoNum type="arabicPeriod"/>
            </a:pPr>
            <a:r>
              <a:rPr lang="en-US" sz="2400" dirty="0" smtClean="0"/>
              <a:t>Alves, J. et al. “2MASS wide-field extinction maps: V. Corona Australis”. </a:t>
            </a:r>
            <a:r>
              <a:rPr lang="en-US" sz="2400" i="1" dirty="0" smtClean="0"/>
              <a:t>Astronomy &amp; Astrophysics</a:t>
            </a:r>
            <a:r>
              <a:rPr lang="en-US" sz="2400" dirty="0" smtClean="0"/>
              <a:t>. Jan 2014.</a:t>
            </a:r>
            <a:endParaRPr lang="en-US" sz="2400" dirty="0"/>
          </a:p>
        </p:txBody>
      </p:sp>
      <p:sp>
        <p:nvSpPr>
          <p:cNvPr id="6" name="Date Placeholder 7"/>
          <p:cNvSpPr>
            <a:spLocks noGrp="1"/>
          </p:cNvSpPr>
          <p:nvPr>
            <p:ph type="dt" sz="half" idx="10"/>
          </p:nvPr>
        </p:nvSpPr>
        <p:spPr>
          <a:xfrm>
            <a:off x="7010400" y="55669"/>
            <a:ext cx="2133600" cy="365125"/>
          </a:xfrm>
        </p:spPr>
        <p:txBody>
          <a:bodyPr/>
          <a:lstStyle/>
          <a:p>
            <a:pPr algn="r"/>
            <a:r>
              <a:rPr lang="en-US" dirty="0">
                <a:solidFill>
                  <a:schemeClr val="bg1">
                    <a:lumMod val="50000"/>
                  </a:schemeClr>
                </a:solidFill>
              </a:rPr>
              <a:t>LSAMP – October 14, </a:t>
            </a:r>
            <a:r>
              <a:rPr lang="en-US" dirty="0" smtClean="0">
                <a:solidFill>
                  <a:schemeClr val="bg1">
                    <a:lumMod val="50000"/>
                  </a:schemeClr>
                </a:solidFill>
              </a:rPr>
              <a:t>2016</a:t>
            </a:r>
            <a:endParaRPr lang="en-US" dirty="0">
              <a:solidFill>
                <a:schemeClr val="bg1">
                  <a:lumMod val="50000"/>
                </a:schemeClr>
              </a:solidFill>
            </a:endParaRPr>
          </a:p>
        </p:txBody>
      </p:sp>
    </p:spTree>
    <p:extLst>
      <p:ext uri="{BB962C8B-B14F-4D97-AF65-F5344CB8AC3E}">
        <p14:creationId xmlns:p14="http://schemas.microsoft.com/office/powerpoint/2010/main" val="353827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Extinction</a:t>
            </a:r>
            <a:endParaRPr lang="en-US" dirty="0"/>
          </a:p>
        </p:txBody>
      </p:sp>
      <p:pic>
        <p:nvPicPr>
          <p:cNvPr id="3" name="Picture 2" descr="extinctionandredden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659" y="1551014"/>
            <a:ext cx="4551342" cy="4668045"/>
          </a:xfrm>
          <a:prstGeom prst="rect">
            <a:avLst/>
          </a:prstGeom>
        </p:spPr>
      </p:pic>
      <p:sp>
        <p:nvSpPr>
          <p:cNvPr id="4" name="TextBox 3"/>
          <p:cNvSpPr txBox="1"/>
          <p:nvPr/>
        </p:nvSpPr>
        <p:spPr>
          <a:xfrm>
            <a:off x="4749226" y="6540177"/>
            <a:ext cx="4394774" cy="276999"/>
          </a:xfrm>
          <a:prstGeom prst="rect">
            <a:avLst/>
          </a:prstGeom>
          <a:noFill/>
        </p:spPr>
        <p:txBody>
          <a:bodyPr wrap="square" rtlCol="0">
            <a:spAutoFit/>
          </a:bodyPr>
          <a:lstStyle/>
          <a:p>
            <a:pPr algn="ctr"/>
            <a:r>
              <a:rPr lang="en-US" sz="1200" dirty="0" smtClean="0"/>
              <a:t>Credit: Astronomy Notes</a:t>
            </a:r>
            <a:endParaRPr lang="en-US" sz="1200" dirty="0"/>
          </a:p>
        </p:txBody>
      </p:sp>
      <p:sp>
        <p:nvSpPr>
          <p:cNvPr id="5" name="TextBox 4"/>
          <p:cNvSpPr txBox="1"/>
          <p:nvPr/>
        </p:nvSpPr>
        <p:spPr>
          <a:xfrm>
            <a:off x="0" y="1269926"/>
            <a:ext cx="4592659" cy="1723549"/>
          </a:xfrm>
          <a:prstGeom prst="rect">
            <a:avLst/>
          </a:prstGeom>
          <a:noFill/>
        </p:spPr>
        <p:txBody>
          <a:bodyPr wrap="square" rtlCol="0">
            <a:spAutoFit/>
          </a:bodyPr>
          <a:lstStyle/>
          <a:p>
            <a:pPr marL="285750" indent="-285750">
              <a:lnSpc>
                <a:spcPct val="150000"/>
              </a:lnSpc>
              <a:buFont typeface="Wingdings" charset="2"/>
              <a:buChar char="v"/>
            </a:pPr>
            <a:r>
              <a:rPr lang="en-US" sz="2400" dirty="0" smtClean="0"/>
              <a:t>Wavelength dependent</a:t>
            </a:r>
          </a:p>
          <a:p>
            <a:pPr marL="742950" lvl="1" indent="-285750">
              <a:lnSpc>
                <a:spcPct val="150000"/>
              </a:lnSpc>
              <a:buFont typeface="Wingdings" charset="2"/>
              <a:buChar char="v"/>
            </a:pPr>
            <a:r>
              <a:rPr lang="en-US" sz="2400" dirty="0" smtClean="0"/>
              <a:t>Shorter wavelengths preferentially scattered</a:t>
            </a:r>
            <a:endParaRPr lang="en-US" sz="2400" dirty="0"/>
          </a:p>
        </p:txBody>
      </p:sp>
      <p:sp>
        <p:nvSpPr>
          <p:cNvPr id="6" name="TextBox 5"/>
          <p:cNvSpPr txBox="1"/>
          <p:nvPr/>
        </p:nvSpPr>
        <p:spPr>
          <a:xfrm>
            <a:off x="0" y="2993475"/>
            <a:ext cx="4592659" cy="2277547"/>
          </a:xfrm>
          <a:prstGeom prst="rect">
            <a:avLst/>
          </a:prstGeom>
          <a:noFill/>
        </p:spPr>
        <p:txBody>
          <a:bodyPr wrap="square" rtlCol="0">
            <a:spAutoFit/>
          </a:bodyPr>
          <a:lstStyle/>
          <a:p>
            <a:pPr marL="285750" indent="-285750">
              <a:lnSpc>
                <a:spcPct val="150000"/>
              </a:lnSpc>
              <a:buFont typeface="Wingdings" charset="2"/>
              <a:buChar char="v"/>
            </a:pPr>
            <a:r>
              <a:rPr lang="en-US" sz="2400" dirty="0" smtClean="0"/>
              <a:t>Infrared bands for dense areas</a:t>
            </a:r>
          </a:p>
          <a:p>
            <a:pPr marL="742950" lvl="1" indent="-285750">
              <a:lnSpc>
                <a:spcPct val="150000"/>
              </a:lnSpc>
              <a:buFont typeface="Wingdings" charset="2"/>
              <a:buChar char="v"/>
            </a:pPr>
            <a:r>
              <a:rPr lang="en-US" sz="2400" dirty="0" smtClean="0"/>
              <a:t>High extinction</a:t>
            </a:r>
          </a:p>
          <a:p>
            <a:pPr marL="285750" indent="-285750">
              <a:lnSpc>
                <a:spcPct val="150000"/>
              </a:lnSpc>
              <a:buFont typeface="Wingdings" charset="2"/>
              <a:buChar char="v"/>
            </a:pPr>
            <a:r>
              <a:rPr lang="en-US" sz="2400" dirty="0" smtClean="0"/>
              <a:t>Optical bands for thin areas</a:t>
            </a:r>
          </a:p>
          <a:p>
            <a:pPr marL="742950" lvl="1" indent="-285750">
              <a:lnSpc>
                <a:spcPct val="150000"/>
              </a:lnSpc>
              <a:buFont typeface="Wingdings" charset="2"/>
              <a:buChar char="v"/>
            </a:pPr>
            <a:r>
              <a:rPr lang="en-US" sz="2400" dirty="0" smtClean="0"/>
              <a:t>Low extinction</a:t>
            </a:r>
            <a:endParaRPr lang="en-US" sz="2400" dirty="0"/>
          </a:p>
        </p:txBody>
      </p:sp>
    </p:spTree>
    <p:extLst>
      <p:ext uri="{BB962C8B-B14F-4D97-AF65-F5344CB8AC3E}">
        <p14:creationId xmlns:p14="http://schemas.microsoft.com/office/powerpoint/2010/main" val="21131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Extinction</a:t>
            </a:r>
            <a:endParaRPr lang="en-US" dirty="0"/>
          </a:p>
        </p:txBody>
      </p:sp>
      <p:pic>
        <p:nvPicPr>
          <p:cNvPr id="4" name="Picture 3" descr="Screen Shot 2015-08-04 at 10.26.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054"/>
            <a:ext cx="9144000" cy="4508420"/>
          </a:xfrm>
          <a:prstGeom prst="rect">
            <a:avLst/>
          </a:prstGeom>
        </p:spPr>
      </p:pic>
      <p:sp>
        <p:nvSpPr>
          <p:cNvPr id="5" name="TextBox 4"/>
          <p:cNvSpPr txBox="1"/>
          <p:nvPr/>
        </p:nvSpPr>
        <p:spPr>
          <a:xfrm>
            <a:off x="0" y="6572444"/>
            <a:ext cx="9144000" cy="276999"/>
          </a:xfrm>
          <a:prstGeom prst="rect">
            <a:avLst/>
          </a:prstGeom>
          <a:noFill/>
        </p:spPr>
        <p:txBody>
          <a:bodyPr wrap="square" rtlCol="0">
            <a:spAutoFit/>
          </a:bodyPr>
          <a:lstStyle/>
          <a:p>
            <a:r>
              <a:rPr lang="en-US" sz="1200" dirty="0" smtClean="0"/>
              <a:t>Credit: Hubble Space Telescope</a:t>
            </a:r>
            <a:endParaRPr lang="en-US" sz="1200" dirty="0"/>
          </a:p>
        </p:txBody>
      </p:sp>
      <p:sp>
        <p:nvSpPr>
          <p:cNvPr id="7" name="TextBox 6"/>
          <p:cNvSpPr txBox="1"/>
          <p:nvPr/>
        </p:nvSpPr>
        <p:spPr>
          <a:xfrm>
            <a:off x="0" y="5675142"/>
            <a:ext cx="1921535" cy="369332"/>
          </a:xfrm>
          <a:prstGeom prst="rect">
            <a:avLst/>
          </a:prstGeom>
          <a:noFill/>
        </p:spPr>
        <p:txBody>
          <a:bodyPr wrap="square" rtlCol="0">
            <a:spAutoFit/>
          </a:bodyPr>
          <a:lstStyle/>
          <a:p>
            <a:r>
              <a:rPr lang="en-US" dirty="0" smtClean="0">
                <a:solidFill>
                  <a:srgbClr val="FFFFFF"/>
                </a:solidFill>
              </a:rPr>
              <a:t>Optical</a:t>
            </a:r>
            <a:endParaRPr lang="en-US" dirty="0">
              <a:solidFill>
                <a:srgbClr val="FFFFFF"/>
              </a:solidFill>
            </a:endParaRPr>
          </a:p>
        </p:txBody>
      </p:sp>
      <p:sp>
        <p:nvSpPr>
          <p:cNvPr id="8" name="TextBox 7"/>
          <p:cNvSpPr txBox="1"/>
          <p:nvPr/>
        </p:nvSpPr>
        <p:spPr>
          <a:xfrm>
            <a:off x="7483752" y="5675142"/>
            <a:ext cx="1641659" cy="369332"/>
          </a:xfrm>
          <a:prstGeom prst="rect">
            <a:avLst/>
          </a:prstGeom>
          <a:noFill/>
        </p:spPr>
        <p:txBody>
          <a:bodyPr wrap="square" rtlCol="0">
            <a:spAutoFit/>
          </a:bodyPr>
          <a:lstStyle/>
          <a:p>
            <a:pPr algn="r"/>
            <a:r>
              <a:rPr lang="en-US" dirty="0" smtClean="0">
                <a:solidFill>
                  <a:srgbClr val="FFFFFF"/>
                </a:solidFill>
              </a:rPr>
              <a:t>Infrared</a:t>
            </a:r>
            <a:endParaRPr lang="en-US" dirty="0">
              <a:solidFill>
                <a:srgbClr val="FFFFFF"/>
              </a:solidFill>
            </a:endParaRPr>
          </a:p>
        </p:txBody>
      </p:sp>
    </p:spTree>
    <p:extLst>
      <p:ext uri="{BB962C8B-B14F-4D97-AF65-F5344CB8AC3E}">
        <p14:creationId xmlns:p14="http://schemas.microsoft.com/office/powerpoint/2010/main" val="2770407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
            <a:ext cx="8229600" cy="1143000"/>
          </a:xfrm>
        </p:spPr>
        <p:txBody>
          <a:bodyPr>
            <a:normAutofit fontScale="90000"/>
          </a:bodyPr>
          <a:lstStyle/>
          <a:p>
            <a:r>
              <a:rPr lang="en-US" dirty="0" smtClean="0"/>
              <a:t>Near-Infrared Color Excess Methods</a:t>
            </a:r>
            <a:endParaRPr lang="en-US" dirty="0"/>
          </a:p>
        </p:txBody>
      </p:sp>
      <p:pic>
        <p:nvPicPr>
          <p:cNvPr id="3" name="Picture 2" descr="Screen Shot 2014-07-28 at 4.30.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72" y="1264532"/>
            <a:ext cx="3446424" cy="5050107"/>
          </a:xfrm>
          <a:prstGeom prst="rect">
            <a:avLst/>
          </a:prstGeom>
        </p:spPr>
      </p:pic>
      <p:pic>
        <p:nvPicPr>
          <p:cNvPr id="4" name="Picture 3" descr="Screen Shot 2014-07-28 at 4.29.54 PM.png"/>
          <p:cNvPicPr>
            <a:picLocks noChangeAspect="1"/>
          </p:cNvPicPr>
          <p:nvPr/>
        </p:nvPicPr>
        <p:blipFill rotWithShape="1">
          <a:blip r:embed="rId4">
            <a:extLst>
              <a:ext uri="{28A0092B-C50C-407E-A947-70E740481C1C}">
                <a14:useLocalDpi xmlns:a14="http://schemas.microsoft.com/office/drawing/2010/main" val="0"/>
              </a:ext>
            </a:extLst>
          </a:blip>
          <a:srcRect r="53645" b="7649"/>
          <a:stretch/>
        </p:blipFill>
        <p:spPr>
          <a:xfrm>
            <a:off x="3993500" y="1144363"/>
            <a:ext cx="3939272" cy="5491504"/>
          </a:xfrm>
          <a:prstGeom prst="rect">
            <a:avLst/>
          </a:prstGeom>
        </p:spPr>
      </p:pic>
      <p:sp>
        <p:nvSpPr>
          <p:cNvPr id="6" name="TextBox 5"/>
          <p:cNvSpPr txBox="1"/>
          <p:nvPr/>
        </p:nvSpPr>
        <p:spPr>
          <a:xfrm>
            <a:off x="0" y="6523145"/>
            <a:ext cx="7932773" cy="276999"/>
          </a:xfrm>
          <a:prstGeom prst="rect">
            <a:avLst/>
          </a:prstGeom>
          <a:noFill/>
        </p:spPr>
        <p:txBody>
          <a:bodyPr wrap="square" rtlCol="0">
            <a:spAutoFit/>
          </a:bodyPr>
          <a:lstStyle/>
          <a:p>
            <a:r>
              <a:rPr lang="en-US" sz="1200" dirty="0" smtClean="0"/>
              <a:t>J. </a:t>
            </a:r>
            <a:r>
              <a:rPr lang="en-US" sz="1200" dirty="0" err="1" smtClean="0"/>
              <a:t>Alves</a:t>
            </a:r>
            <a:r>
              <a:rPr lang="en-US" sz="1200" dirty="0" smtClean="0"/>
              <a:t>, M. Lombardi and C. </a:t>
            </a:r>
            <a:r>
              <a:rPr lang="en-US" sz="1200" dirty="0" err="1" smtClean="0"/>
              <a:t>Lada</a:t>
            </a:r>
            <a:r>
              <a:rPr lang="en-US" sz="1200" dirty="0" smtClean="0"/>
              <a:t>. “2MASS wide-field extinction maps: V. Corona </a:t>
            </a:r>
            <a:r>
              <a:rPr lang="en-US" sz="1200" dirty="0" err="1" smtClean="0"/>
              <a:t>Australis</a:t>
            </a:r>
            <a:r>
              <a:rPr lang="en-US" sz="1200" dirty="0" smtClean="0"/>
              <a:t>”. </a:t>
            </a:r>
            <a:r>
              <a:rPr lang="en-US" sz="1200" i="1" dirty="0" smtClean="0"/>
              <a:t>A&amp;A.</a:t>
            </a:r>
            <a:r>
              <a:rPr lang="en-US" sz="1200" dirty="0" smtClean="0"/>
              <a:t> July 2001.</a:t>
            </a:r>
            <a:endParaRPr lang="en-US" sz="1200" dirty="0"/>
          </a:p>
        </p:txBody>
      </p:sp>
      <p:sp>
        <p:nvSpPr>
          <p:cNvPr id="7" name="TextBox 6"/>
          <p:cNvSpPr txBox="1"/>
          <p:nvPr/>
        </p:nvSpPr>
        <p:spPr>
          <a:xfrm>
            <a:off x="4793603" y="5850498"/>
            <a:ext cx="3893197" cy="461665"/>
          </a:xfrm>
          <a:prstGeom prst="rect">
            <a:avLst/>
          </a:prstGeom>
          <a:noFill/>
        </p:spPr>
        <p:txBody>
          <a:bodyPr wrap="square" rtlCol="0">
            <a:spAutoFit/>
          </a:bodyPr>
          <a:lstStyle/>
          <a:p>
            <a:pPr algn="ctr"/>
            <a:r>
              <a:rPr lang="en-US" sz="2400" dirty="0" smtClean="0"/>
              <a:t>Alves et al. 2014</a:t>
            </a:r>
            <a:endParaRPr lang="en-US" sz="2400" dirty="0"/>
          </a:p>
        </p:txBody>
      </p:sp>
      <p:sp>
        <p:nvSpPr>
          <p:cNvPr id="9" name="TextBox 8"/>
          <p:cNvSpPr txBox="1"/>
          <p:nvPr/>
        </p:nvSpPr>
        <p:spPr>
          <a:xfrm>
            <a:off x="133672" y="1264532"/>
            <a:ext cx="1386847" cy="369332"/>
          </a:xfrm>
          <a:prstGeom prst="rect">
            <a:avLst/>
          </a:prstGeom>
          <a:noFill/>
        </p:spPr>
        <p:txBody>
          <a:bodyPr wrap="square" rtlCol="0">
            <a:spAutoFit/>
          </a:bodyPr>
          <a:lstStyle/>
          <a:p>
            <a:r>
              <a:rPr lang="en-US" dirty="0" smtClean="0">
                <a:solidFill>
                  <a:srgbClr val="FFFFFF"/>
                </a:solidFill>
              </a:rPr>
              <a:t>Optical</a:t>
            </a:r>
            <a:endParaRPr lang="en-US" dirty="0">
              <a:solidFill>
                <a:srgbClr val="FFFFFF"/>
              </a:solidFill>
            </a:endParaRPr>
          </a:p>
        </p:txBody>
      </p:sp>
      <p:sp>
        <p:nvSpPr>
          <p:cNvPr id="10" name="TextBox 9"/>
          <p:cNvSpPr txBox="1"/>
          <p:nvPr/>
        </p:nvSpPr>
        <p:spPr>
          <a:xfrm>
            <a:off x="6332711" y="1449198"/>
            <a:ext cx="1470392" cy="369332"/>
          </a:xfrm>
          <a:prstGeom prst="rect">
            <a:avLst/>
          </a:prstGeom>
          <a:noFill/>
        </p:spPr>
        <p:txBody>
          <a:bodyPr wrap="square" rtlCol="0">
            <a:spAutoFit/>
          </a:bodyPr>
          <a:lstStyle/>
          <a:p>
            <a:r>
              <a:rPr lang="en-US" dirty="0" smtClean="0"/>
              <a:t>Near-Infrared</a:t>
            </a:r>
            <a:endParaRPr lang="en-US" dirty="0"/>
          </a:p>
        </p:txBody>
      </p:sp>
    </p:spTree>
    <p:extLst>
      <p:ext uri="{BB962C8B-B14F-4D97-AF65-F5344CB8AC3E}">
        <p14:creationId xmlns:p14="http://schemas.microsoft.com/office/powerpoint/2010/main" val="228638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4968" y="243531"/>
            <a:ext cx="4905794" cy="646331"/>
          </a:xfrm>
          <a:prstGeom prst="rect">
            <a:avLst/>
          </a:prstGeom>
          <a:noFill/>
        </p:spPr>
        <p:txBody>
          <a:bodyPr wrap="square" rtlCol="0">
            <a:spAutoFit/>
          </a:bodyPr>
          <a:lstStyle/>
          <a:p>
            <a:pPr algn="ctr"/>
            <a:r>
              <a:rPr lang="en-US" sz="3600" dirty="0" smtClean="0"/>
              <a:t>Finding Catalogues/Data</a:t>
            </a:r>
            <a:endParaRPr lang="en-US" sz="3600" dirty="0"/>
          </a:p>
        </p:txBody>
      </p:sp>
      <p:sp>
        <p:nvSpPr>
          <p:cNvPr id="3" name="TextBox 2"/>
          <p:cNvSpPr txBox="1"/>
          <p:nvPr/>
        </p:nvSpPr>
        <p:spPr>
          <a:xfrm>
            <a:off x="434911" y="1200259"/>
            <a:ext cx="8506855" cy="1852815"/>
          </a:xfrm>
          <a:prstGeom prst="rect">
            <a:avLst/>
          </a:prstGeom>
          <a:noFill/>
        </p:spPr>
        <p:txBody>
          <a:bodyPr wrap="square" rtlCol="0">
            <a:spAutoFit/>
          </a:bodyPr>
          <a:lstStyle/>
          <a:p>
            <a:pPr marL="285750" indent="-285750">
              <a:lnSpc>
                <a:spcPct val="120000"/>
              </a:lnSpc>
              <a:buFont typeface="Wingdings" charset="2"/>
              <a:buChar char="²"/>
            </a:pPr>
            <a:r>
              <a:rPr lang="en-US" sz="2400" dirty="0" smtClean="0"/>
              <a:t>Catalogue with B, V, R, J, H and K data</a:t>
            </a:r>
          </a:p>
          <a:p>
            <a:pPr marL="285750" indent="-285750">
              <a:lnSpc>
                <a:spcPct val="120000"/>
              </a:lnSpc>
              <a:buFont typeface="Wingdings" charset="2"/>
              <a:buChar char="²"/>
            </a:pPr>
            <a:r>
              <a:rPr lang="en-US" sz="2400" dirty="0" smtClean="0"/>
              <a:t>NOMAD: Naval Observatory Merged </a:t>
            </a:r>
            <a:r>
              <a:rPr lang="en-US" sz="2400" dirty="0" err="1" smtClean="0"/>
              <a:t>Astrometric</a:t>
            </a:r>
            <a:r>
              <a:rPr lang="en-US" sz="2400" dirty="0" smtClean="0"/>
              <a:t> Dataset    (</a:t>
            </a:r>
            <a:r>
              <a:rPr lang="en-US" sz="2400" dirty="0" err="1" smtClean="0"/>
              <a:t>Hipparcos</a:t>
            </a:r>
            <a:r>
              <a:rPr lang="en-US" sz="2400" dirty="0" smtClean="0"/>
              <a:t>, Tycho-2, and USNO-B1 catalogues and 2MASS photometry)</a:t>
            </a:r>
            <a:r>
              <a:rPr lang="en-US" sz="2400" baseline="30000" dirty="0" smtClean="0"/>
              <a:t>3</a:t>
            </a:r>
            <a:endParaRPr lang="en-US" sz="2400" dirty="0"/>
          </a:p>
        </p:txBody>
      </p:sp>
      <p:sp>
        <p:nvSpPr>
          <p:cNvPr id="7" name="TextBox 6"/>
          <p:cNvSpPr txBox="1"/>
          <p:nvPr/>
        </p:nvSpPr>
        <p:spPr>
          <a:xfrm>
            <a:off x="0" y="6581001"/>
            <a:ext cx="8367872" cy="276999"/>
          </a:xfrm>
          <a:prstGeom prst="rect">
            <a:avLst/>
          </a:prstGeom>
          <a:noFill/>
        </p:spPr>
        <p:txBody>
          <a:bodyPr wrap="square" rtlCol="0">
            <a:spAutoFit/>
          </a:bodyPr>
          <a:lstStyle/>
          <a:p>
            <a:r>
              <a:rPr lang="en-US" sz="1200" dirty="0" smtClean="0"/>
              <a:t>Credit: USNO</a:t>
            </a:r>
            <a:endParaRPr lang="en-US" sz="1200" dirty="0"/>
          </a:p>
        </p:txBody>
      </p:sp>
      <p:pic>
        <p:nvPicPr>
          <p:cNvPr id="8" name="Picture 7" descr="usno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66" y="3027385"/>
            <a:ext cx="3559017" cy="3553616"/>
          </a:xfrm>
          <a:prstGeom prst="rect">
            <a:avLst/>
          </a:prstGeom>
        </p:spPr>
      </p:pic>
    </p:spTree>
    <p:extLst>
      <p:ext uri="{BB962C8B-B14F-4D97-AF65-F5344CB8AC3E}">
        <p14:creationId xmlns:p14="http://schemas.microsoft.com/office/powerpoint/2010/main" val="417719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25"/>
            <a:ext cx="8229600" cy="1143000"/>
          </a:xfrm>
        </p:spPr>
        <p:txBody>
          <a:bodyPr>
            <a:normAutofit/>
          </a:bodyPr>
          <a:lstStyle/>
          <a:p>
            <a:r>
              <a:rPr lang="en-US" sz="3600" dirty="0" smtClean="0"/>
              <a:t>Control Field</a:t>
            </a:r>
            <a:endParaRPr lang="en-US" sz="3600" dirty="0"/>
          </a:p>
        </p:txBody>
      </p:sp>
      <p:pic>
        <p:nvPicPr>
          <p:cNvPr id="4" name="Picture 3" descr="351_neg14_2deg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25" y="915762"/>
            <a:ext cx="7758983" cy="5440588"/>
          </a:xfrm>
          <a:prstGeom prst="rect">
            <a:avLst/>
          </a:prstGeom>
        </p:spPr>
      </p:pic>
      <p:cxnSp>
        <p:nvCxnSpPr>
          <p:cNvPr id="8" name="Straight Arrow Connector 7"/>
          <p:cNvCxnSpPr/>
          <p:nvPr/>
        </p:nvCxnSpPr>
        <p:spPr>
          <a:xfrm flipH="1" flipV="1">
            <a:off x="6732645" y="3789285"/>
            <a:ext cx="1128826" cy="6248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550166" y="4414114"/>
            <a:ext cx="1673083" cy="646331"/>
          </a:xfrm>
          <a:prstGeom prst="rect">
            <a:avLst/>
          </a:prstGeom>
          <a:noFill/>
        </p:spPr>
        <p:txBody>
          <a:bodyPr wrap="square" rtlCol="0">
            <a:spAutoFit/>
          </a:bodyPr>
          <a:lstStyle/>
          <a:p>
            <a:r>
              <a:rPr lang="en-US" dirty="0" smtClean="0">
                <a:solidFill>
                  <a:srgbClr val="FF0000"/>
                </a:solidFill>
              </a:rPr>
              <a:t>No cloud = No extinction!</a:t>
            </a:r>
            <a:endParaRPr lang="en-US" dirty="0">
              <a:solidFill>
                <a:srgbClr val="FF0000"/>
              </a:solidFill>
            </a:endParaRPr>
          </a:p>
        </p:txBody>
      </p:sp>
    </p:spTree>
    <p:extLst>
      <p:ext uri="{BB962C8B-B14F-4D97-AF65-F5344CB8AC3E}">
        <p14:creationId xmlns:p14="http://schemas.microsoft.com/office/powerpoint/2010/main" val="2767357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51_neg14_NOMAD_Jand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392" y="1058791"/>
            <a:ext cx="6621175" cy="4965880"/>
          </a:xfrm>
          <a:prstGeom prst="rect">
            <a:avLst/>
          </a:prstGeom>
        </p:spPr>
      </p:pic>
      <p:sp>
        <p:nvSpPr>
          <p:cNvPr id="6" name="TextBox 5"/>
          <p:cNvSpPr txBox="1"/>
          <p:nvPr/>
        </p:nvSpPr>
        <p:spPr>
          <a:xfrm>
            <a:off x="2004820" y="289350"/>
            <a:ext cx="5440853" cy="769441"/>
          </a:xfrm>
          <a:prstGeom prst="rect">
            <a:avLst/>
          </a:prstGeom>
          <a:noFill/>
        </p:spPr>
        <p:txBody>
          <a:bodyPr wrap="square" rtlCol="0">
            <a:spAutoFit/>
          </a:bodyPr>
          <a:lstStyle/>
          <a:p>
            <a:pPr algn="ctr"/>
            <a:r>
              <a:rPr lang="en-US" sz="4400" dirty="0" smtClean="0"/>
              <a:t>CMDs &amp; CCDs</a:t>
            </a:r>
            <a:endParaRPr lang="en-US" sz="4400" dirty="0"/>
          </a:p>
        </p:txBody>
      </p:sp>
      <p:sp>
        <p:nvSpPr>
          <p:cNvPr id="9" name="Right Arrow 8"/>
          <p:cNvSpPr/>
          <p:nvPr/>
        </p:nvSpPr>
        <p:spPr>
          <a:xfrm>
            <a:off x="4845610" y="5816206"/>
            <a:ext cx="2600063" cy="250923"/>
          </a:xfrm>
          <a:prstGeom prst="rightArrow">
            <a:avLst/>
          </a:prstGeom>
          <a:solidFill>
            <a:srgbClr val="FF0000">
              <a:alpha val="57000"/>
            </a:srgbClr>
          </a:solidFill>
          <a:ln>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Left Arrow 9"/>
          <p:cNvSpPr/>
          <p:nvPr/>
        </p:nvSpPr>
        <p:spPr>
          <a:xfrm>
            <a:off x="2255715" y="5816206"/>
            <a:ext cx="2589895" cy="250923"/>
          </a:xfrm>
          <a:prstGeom prst="leftArrow">
            <a:avLst/>
          </a:prstGeom>
          <a:solidFill>
            <a:srgbClr val="3366FF">
              <a:alpha val="50000"/>
            </a:srgbClr>
          </a:solidFill>
          <a:ln>
            <a:solidFill>
              <a:srgbClr val="3366F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Box 10"/>
          <p:cNvSpPr txBox="1"/>
          <p:nvPr/>
        </p:nvSpPr>
        <p:spPr>
          <a:xfrm>
            <a:off x="6175789" y="6067130"/>
            <a:ext cx="1269884" cy="369332"/>
          </a:xfrm>
          <a:prstGeom prst="rect">
            <a:avLst/>
          </a:prstGeom>
          <a:noFill/>
        </p:spPr>
        <p:txBody>
          <a:bodyPr wrap="square" rtlCol="0">
            <a:spAutoFit/>
          </a:bodyPr>
          <a:lstStyle/>
          <a:p>
            <a:r>
              <a:rPr lang="en-US" dirty="0" smtClean="0">
                <a:solidFill>
                  <a:srgbClr val="FF0000"/>
                </a:solidFill>
              </a:rPr>
              <a:t>Red/Cool</a:t>
            </a:r>
            <a:endParaRPr lang="en-US" dirty="0">
              <a:solidFill>
                <a:srgbClr val="FF0000"/>
              </a:solidFill>
            </a:endParaRPr>
          </a:p>
        </p:txBody>
      </p:sp>
      <p:sp>
        <p:nvSpPr>
          <p:cNvPr id="12" name="TextBox 11"/>
          <p:cNvSpPr txBox="1"/>
          <p:nvPr/>
        </p:nvSpPr>
        <p:spPr>
          <a:xfrm>
            <a:off x="2255715" y="6067130"/>
            <a:ext cx="1069376" cy="369332"/>
          </a:xfrm>
          <a:prstGeom prst="rect">
            <a:avLst/>
          </a:prstGeom>
          <a:noFill/>
        </p:spPr>
        <p:txBody>
          <a:bodyPr wrap="square" rtlCol="0">
            <a:spAutoFit/>
          </a:bodyPr>
          <a:lstStyle/>
          <a:p>
            <a:r>
              <a:rPr lang="en-US" dirty="0" smtClean="0">
                <a:solidFill>
                  <a:srgbClr val="3366FF"/>
                </a:solidFill>
              </a:rPr>
              <a:t>Blue/Hot</a:t>
            </a:r>
          </a:p>
        </p:txBody>
      </p:sp>
      <p:sp>
        <p:nvSpPr>
          <p:cNvPr id="13" name="Up Arrow 12"/>
          <p:cNvSpPr/>
          <p:nvPr/>
        </p:nvSpPr>
        <p:spPr>
          <a:xfrm>
            <a:off x="1470392" y="1502359"/>
            <a:ext cx="534428" cy="2090623"/>
          </a:xfrm>
          <a:prstGeom prst="upArrow">
            <a:avLst/>
          </a:prstGeom>
          <a:solidFill>
            <a:schemeClr val="accent6">
              <a:alpha val="0"/>
            </a:schemeClr>
          </a:solidFill>
          <a:ln>
            <a:solidFill>
              <a:schemeClr val="accent6"/>
            </a:solidFill>
          </a:ln>
          <a:effectLst>
            <a:glow rad="139700">
              <a:schemeClr val="accent6">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effectLst>
                <a:glow rad="228600">
                  <a:schemeClr val="accent1">
                    <a:satMod val="175000"/>
                    <a:alpha val="40000"/>
                  </a:schemeClr>
                </a:glow>
                <a:outerShdw blurRad="25500" dist="23000" dir="7020000" algn="tl">
                  <a:srgbClr val="000000">
                    <a:alpha val="50000"/>
                  </a:srgbClr>
                </a:outerShdw>
              </a:effectLst>
            </a:endParaRPr>
          </a:p>
        </p:txBody>
      </p:sp>
      <p:sp>
        <p:nvSpPr>
          <p:cNvPr id="14" name="Down Arrow 13"/>
          <p:cNvSpPr/>
          <p:nvPr/>
        </p:nvSpPr>
        <p:spPr>
          <a:xfrm>
            <a:off x="1470392" y="3760096"/>
            <a:ext cx="534428" cy="1838271"/>
          </a:xfrm>
          <a:prstGeom prst="downArrow">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0" y="1502359"/>
            <a:ext cx="1470392" cy="369332"/>
          </a:xfrm>
          <a:prstGeom prst="rect">
            <a:avLst/>
          </a:prstGeom>
          <a:noFill/>
        </p:spPr>
        <p:txBody>
          <a:bodyPr wrap="square" rtlCol="0">
            <a:spAutoFit/>
          </a:bodyPr>
          <a:lstStyle/>
          <a:p>
            <a:pPr algn="r"/>
            <a:r>
              <a:rPr lang="en-US" dirty="0" smtClean="0">
                <a:effectLst>
                  <a:glow rad="101600">
                    <a:schemeClr val="accent6">
                      <a:satMod val="175000"/>
                      <a:alpha val="40000"/>
                    </a:schemeClr>
                  </a:glow>
                </a:effectLst>
              </a:rPr>
              <a:t>Brighter</a:t>
            </a:r>
            <a:endParaRPr lang="en-US" dirty="0">
              <a:effectLst>
                <a:glow rad="101600">
                  <a:schemeClr val="accent6">
                    <a:satMod val="175000"/>
                    <a:alpha val="40000"/>
                  </a:schemeClr>
                </a:glow>
              </a:effectLst>
            </a:endParaRPr>
          </a:p>
        </p:txBody>
      </p:sp>
      <p:sp>
        <p:nvSpPr>
          <p:cNvPr id="16" name="TextBox 15"/>
          <p:cNvSpPr txBox="1"/>
          <p:nvPr/>
        </p:nvSpPr>
        <p:spPr>
          <a:xfrm>
            <a:off x="250375" y="4960822"/>
            <a:ext cx="1152921" cy="646331"/>
          </a:xfrm>
          <a:prstGeom prst="rect">
            <a:avLst/>
          </a:prstGeom>
          <a:noFill/>
        </p:spPr>
        <p:txBody>
          <a:bodyPr wrap="square" rtlCol="0">
            <a:spAutoFit/>
          </a:bodyPr>
          <a:lstStyle/>
          <a:p>
            <a:pPr algn="r"/>
            <a:r>
              <a:rPr lang="en-US" dirty="0" smtClean="0"/>
              <a:t>Fainter/Farther</a:t>
            </a:r>
            <a:endParaRPr lang="en-US" dirty="0"/>
          </a:p>
        </p:txBody>
      </p:sp>
      <p:cxnSp>
        <p:nvCxnSpPr>
          <p:cNvPr id="18" name="Straight Arrow Connector 17"/>
          <p:cNvCxnSpPr/>
          <p:nvPr/>
        </p:nvCxnSpPr>
        <p:spPr>
          <a:xfrm>
            <a:off x="3325091" y="2824251"/>
            <a:ext cx="534688" cy="53476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9088942">
            <a:off x="2372677" y="2362586"/>
            <a:ext cx="2138752" cy="369332"/>
          </a:xfrm>
          <a:prstGeom prst="rect">
            <a:avLst/>
          </a:prstGeom>
          <a:noFill/>
        </p:spPr>
        <p:txBody>
          <a:bodyPr wrap="square" rtlCol="0">
            <a:spAutoFit/>
          </a:bodyPr>
          <a:lstStyle/>
          <a:p>
            <a:r>
              <a:rPr lang="en-US" dirty="0" smtClean="0">
                <a:solidFill>
                  <a:srgbClr val="008000"/>
                </a:solidFill>
              </a:rPr>
              <a:t>Main Sequence</a:t>
            </a:r>
            <a:endParaRPr lang="en-US" dirty="0">
              <a:solidFill>
                <a:srgbClr val="008000"/>
              </a:solidFill>
            </a:endParaRPr>
          </a:p>
        </p:txBody>
      </p:sp>
      <p:cxnSp>
        <p:nvCxnSpPr>
          <p:cNvPr id="21" name="Straight Arrow Connector 20"/>
          <p:cNvCxnSpPr/>
          <p:nvPr/>
        </p:nvCxnSpPr>
        <p:spPr>
          <a:xfrm rot="10800000" flipV="1">
            <a:off x="4845610" y="2306193"/>
            <a:ext cx="902286" cy="781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3108076">
            <a:off x="5306920" y="2121527"/>
            <a:ext cx="1470392" cy="369332"/>
          </a:xfrm>
          <a:prstGeom prst="rect">
            <a:avLst/>
          </a:prstGeom>
          <a:noFill/>
        </p:spPr>
        <p:txBody>
          <a:bodyPr wrap="square" rtlCol="0">
            <a:spAutoFit/>
          </a:bodyPr>
          <a:lstStyle/>
          <a:p>
            <a:r>
              <a:rPr lang="en-US" dirty="0" smtClean="0">
                <a:solidFill>
                  <a:srgbClr val="FF0000"/>
                </a:solidFill>
              </a:rPr>
              <a:t>Red Giants</a:t>
            </a:r>
            <a:endParaRPr lang="en-US" dirty="0">
              <a:solidFill>
                <a:srgbClr val="FF0000"/>
              </a:solidFill>
            </a:endParaRPr>
          </a:p>
        </p:txBody>
      </p:sp>
    </p:spTree>
    <p:extLst>
      <p:ext uri="{BB962C8B-B14F-4D97-AF65-F5344CB8AC3E}">
        <p14:creationId xmlns:p14="http://schemas.microsoft.com/office/powerpoint/2010/main" val="168389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animBg="1"/>
      <p:bldP spid="14" grpId="0" animBg="1"/>
      <p:bldP spid="15" grpId="0"/>
      <p:bldP spid="16" grpId="0"/>
      <p:bldP spid="19"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D 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878" y="1417637"/>
            <a:ext cx="6283463" cy="4712597"/>
          </a:xfrm>
          <a:prstGeom prst="rect">
            <a:avLst/>
          </a:prstGeom>
        </p:spPr>
      </p:pic>
      <p:sp>
        <p:nvSpPr>
          <p:cNvPr id="4" name="Title 3"/>
          <p:cNvSpPr txBox="1">
            <a:spLocks noGrp="1"/>
          </p:cNvSpPr>
          <p:nvPr>
            <p:ph type="title"/>
          </p:nvPr>
        </p:nvSpPr>
        <p:spPr>
          <a:prstGeom prst="rect">
            <a:avLst/>
          </a:prstGeom>
          <a:noFill/>
        </p:spPr>
        <p:txBody>
          <a:bodyPr wrap="square" rtlCol="0">
            <a:spAutoFit/>
          </a:bodyPr>
          <a:lstStyle/>
          <a:p>
            <a:pPr algn="ctr"/>
            <a:r>
              <a:rPr lang="en-US" sz="4400" dirty="0" smtClean="0"/>
              <a:t>CMDs &amp; CCDs</a:t>
            </a:r>
            <a:endParaRPr lang="en-US" sz="4400" dirty="0"/>
          </a:p>
        </p:txBody>
      </p:sp>
      <p:sp>
        <p:nvSpPr>
          <p:cNvPr id="5" name="Right Arrow 4"/>
          <p:cNvSpPr/>
          <p:nvPr/>
        </p:nvSpPr>
        <p:spPr>
          <a:xfrm>
            <a:off x="4845610" y="6130235"/>
            <a:ext cx="2600063" cy="250923"/>
          </a:xfrm>
          <a:prstGeom prst="rightArrow">
            <a:avLst/>
          </a:prstGeom>
          <a:solidFill>
            <a:srgbClr val="FF0000">
              <a:alpha val="57000"/>
            </a:srgbClr>
          </a:solidFill>
          <a:ln>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TextBox 5"/>
          <p:cNvSpPr txBox="1"/>
          <p:nvPr/>
        </p:nvSpPr>
        <p:spPr>
          <a:xfrm>
            <a:off x="6175789" y="6341272"/>
            <a:ext cx="1269884" cy="369332"/>
          </a:xfrm>
          <a:prstGeom prst="rect">
            <a:avLst/>
          </a:prstGeom>
          <a:noFill/>
        </p:spPr>
        <p:txBody>
          <a:bodyPr wrap="square" rtlCol="0">
            <a:spAutoFit/>
          </a:bodyPr>
          <a:lstStyle/>
          <a:p>
            <a:r>
              <a:rPr lang="en-US" dirty="0" smtClean="0">
                <a:solidFill>
                  <a:srgbClr val="FF0000"/>
                </a:solidFill>
              </a:rPr>
              <a:t>Red/Cool</a:t>
            </a:r>
            <a:endParaRPr lang="en-US" dirty="0">
              <a:solidFill>
                <a:srgbClr val="FF0000"/>
              </a:solidFill>
            </a:endParaRPr>
          </a:p>
        </p:txBody>
      </p:sp>
      <p:sp>
        <p:nvSpPr>
          <p:cNvPr id="7" name="Left Arrow 6"/>
          <p:cNvSpPr/>
          <p:nvPr/>
        </p:nvSpPr>
        <p:spPr>
          <a:xfrm>
            <a:off x="2255715" y="6130235"/>
            <a:ext cx="2589895" cy="250923"/>
          </a:xfrm>
          <a:prstGeom prst="leftArrow">
            <a:avLst/>
          </a:prstGeom>
          <a:solidFill>
            <a:srgbClr val="3366FF">
              <a:alpha val="50000"/>
            </a:srgbClr>
          </a:solidFill>
          <a:ln>
            <a:solidFill>
              <a:srgbClr val="3366F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2255715" y="6384787"/>
            <a:ext cx="1069376" cy="369332"/>
          </a:xfrm>
          <a:prstGeom prst="rect">
            <a:avLst/>
          </a:prstGeom>
          <a:noFill/>
        </p:spPr>
        <p:txBody>
          <a:bodyPr wrap="square" rtlCol="0">
            <a:spAutoFit/>
          </a:bodyPr>
          <a:lstStyle/>
          <a:p>
            <a:pPr algn="r"/>
            <a:r>
              <a:rPr lang="en-US" dirty="0" smtClean="0">
                <a:solidFill>
                  <a:srgbClr val="3366FF"/>
                </a:solidFill>
              </a:rPr>
              <a:t>Blue/Hot</a:t>
            </a:r>
          </a:p>
        </p:txBody>
      </p:sp>
      <p:cxnSp>
        <p:nvCxnSpPr>
          <p:cNvPr id="15" name="Straight Arrow Connector 14"/>
          <p:cNvCxnSpPr/>
          <p:nvPr/>
        </p:nvCxnSpPr>
        <p:spPr>
          <a:xfrm flipV="1">
            <a:off x="5801025" y="2398102"/>
            <a:ext cx="969122" cy="10528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18835195">
            <a:off x="5510699" y="2493564"/>
            <a:ext cx="1330179" cy="369332"/>
          </a:xfrm>
          <a:prstGeom prst="rect">
            <a:avLst/>
          </a:prstGeom>
          <a:noFill/>
        </p:spPr>
        <p:txBody>
          <a:bodyPr wrap="square" rtlCol="0">
            <a:spAutoFit/>
          </a:bodyPr>
          <a:lstStyle/>
          <a:p>
            <a:r>
              <a:rPr lang="en-US" dirty="0" smtClean="0">
                <a:solidFill>
                  <a:srgbClr val="FF0000"/>
                </a:solidFill>
              </a:rPr>
              <a:t>Reddening</a:t>
            </a:r>
            <a:endParaRPr lang="en-US" dirty="0">
              <a:solidFill>
                <a:srgbClr val="FF0000"/>
              </a:solidFill>
            </a:endParaRPr>
          </a:p>
        </p:txBody>
      </p:sp>
      <p:sp>
        <p:nvSpPr>
          <p:cNvPr id="14" name="Left Arrow 13"/>
          <p:cNvSpPr/>
          <p:nvPr/>
        </p:nvSpPr>
        <p:spPr>
          <a:xfrm rot="16200000">
            <a:off x="829357" y="4570334"/>
            <a:ext cx="1999965" cy="250923"/>
          </a:xfrm>
          <a:prstGeom prst="leftArrow">
            <a:avLst/>
          </a:prstGeom>
          <a:solidFill>
            <a:srgbClr val="3366FF">
              <a:alpha val="50000"/>
            </a:srgbClr>
          </a:solidFill>
          <a:ln>
            <a:solidFill>
              <a:srgbClr val="3366F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ight Arrow 16"/>
          <p:cNvSpPr/>
          <p:nvPr/>
        </p:nvSpPr>
        <p:spPr>
          <a:xfrm rot="16200000">
            <a:off x="898523" y="2639533"/>
            <a:ext cx="1861639" cy="250922"/>
          </a:xfrm>
          <a:prstGeom prst="rightArrow">
            <a:avLst/>
          </a:prstGeom>
          <a:solidFill>
            <a:srgbClr val="FF0000">
              <a:alpha val="57000"/>
            </a:srgbClr>
          </a:solidFill>
          <a:ln>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8" name="TextBox 17"/>
          <p:cNvSpPr txBox="1"/>
          <p:nvPr/>
        </p:nvSpPr>
        <p:spPr>
          <a:xfrm>
            <a:off x="457200" y="5511112"/>
            <a:ext cx="1069376" cy="369332"/>
          </a:xfrm>
          <a:prstGeom prst="rect">
            <a:avLst/>
          </a:prstGeom>
          <a:noFill/>
        </p:spPr>
        <p:txBody>
          <a:bodyPr wrap="square" rtlCol="0">
            <a:spAutoFit/>
          </a:bodyPr>
          <a:lstStyle/>
          <a:p>
            <a:pPr algn="r"/>
            <a:r>
              <a:rPr lang="en-US" dirty="0" smtClean="0">
                <a:solidFill>
                  <a:srgbClr val="3366FF"/>
                </a:solidFill>
              </a:rPr>
              <a:t>Blue/Hot</a:t>
            </a:r>
          </a:p>
        </p:txBody>
      </p:sp>
      <p:sp>
        <p:nvSpPr>
          <p:cNvPr id="19" name="TextBox 18"/>
          <p:cNvSpPr txBox="1"/>
          <p:nvPr/>
        </p:nvSpPr>
        <p:spPr>
          <a:xfrm>
            <a:off x="256692" y="1850568"/>
            <a:ext cx="1269884" cy="369332"/>
          </a:xfrm>
          <a:prstGeom prst="rect">
            <a:avLst/>
          </a:prstGeom>
          <a:noFill/>
        </p:spPr>
        <p:txBody>
          <a:bodyPr wrap="square" rtlCol="0">
            <a:spAutoFit/>
          </a:bodyPr>
          <a:lstStyle/>
          <a:p>
            <a:pPr algn="r"/>
            <a:r>
              <a:rPr lang="en-US" dirty="0" smtClean="0">
                <a:solidFill>
                  <a:srgbClr val="FF0000"/>
                </a:solidFill>
              </a:rPr>
              <a:t>Red/Cool</a:t>
            </a:r>
            <a:endParaRPr lang="en-US" dirty="0">
              <a:solidFill>
                <a:srgbClr val="FF0000"/>
              </a:solidFill>
            </a:endParaRPr>
          </a:p>
        </p:txBody>
      </p:sp>
    </p:spTree>
    <p:extLst>
      <p:ext uri="{BB962C8B-B14F-4D97-AF65-F5344CB8AC3E}">
        <p14:creationId xmlns:p14="http://schemas.microsoft.com/office/powerpoint/2010/main" val="248316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6" grpId="0"/>
      <p:bldP spid="14" grpId="0" animBg="1"/>
      <p:bldP spid="17" grpId="0" animBg="1"/>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Extinction</a:t>
            </a:r>
            <a:endParaRPr lang="en-US" dirty="0"/>
          </a:p>
        </p:txBody>
      </p:sp>
      <p:pic>
        <p:nvPicPr>
          <p:cNvPr id="14" name="Picture 13" descr="J_H v H_K 10 arcmin box p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125" y="1306434"/>
            <a:ext cx="6487687" cy="4865765"/>
          </a:xfrm>
          <a:prstGeom prst="rect">
            <a:avLst/>
          </a:prstGeom>
        </p:spPr>
      </p:pic>
      <p:sp>
        <p:nvSpPr>
          <p:cNvPr id="15" name="TextBox 14"/>
          <p:cNvSpPr txBox="1"/>
          <p:nvPr/>
        </p:nvSpPr>
        <p:spPr>
          <a:xfrm>
            <a:off x="7619304" y="2055519"/>
            <a:ext cx="1708495" cy="646331"/>
          </a:xfrm>
          <a:prstGeom prst="rect">
            <a:avLst/>
          </a:prstGeom>
          <a:noFill/>
        </p:spPr>
        <p:txBody>
          <a:bodyPr wrap="square" rtlCol="0">
            <a:spAutoFit/>
          </a:bodyPr>
          <a:lstStyle/>
          <a:p>
            <a:r>
              <a:rPr lang="en-US" dirty="0" err="1" smtClean="0"/>
              <a:t>Rieke</a:t>
            </a:r>
            <a:r>
              <a:rPr lang="en-US" dirty="0" smtClean="0"/>
              <a:t> &amp; </a:t>
            </a:r>
            <a:r>
              <a:rPr lang="en-US" dirty="0" err="1" smtClean="0"/>
              <a:t>Lebofsky</a:t>
            </a:r>
            <a:r>
              <a:rPr lang="en-US" dirty="0" smtClean="0"/>
              <a:t> ‘85</a:t>
            </a:r>
            <a:endParaRPr lang="en-US" dirty="0"/>
          </a:p>
        </p:txBody>
      </p:sp>
      <p:sp>
        <p:nvSpPr>
          <p:cNvPr id="16" name="Left Arrow 15"/>
          <p:cNvSpPr/>
          <p:nvPr/>
        </p:nvSpPr>
        <p:spPr>
          <a:xfrm>
            <a:off x="6416256" y="2205924"/>
            <a:ext cx="1203048" cy="317519"/>
          </a:xfrm>
          <a:prstGeom prst="leftArrow">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205588" y="1854981"/>
            <a:ext cx="1871408" cy="369332"/>
          </a:xfrm>
          <a:prstGeom prst="rect">
            <a:avLst/>
          </a:prstGeom>
          <a:noFill/>
        </p:spPr>
        <p:txBody>
          <a:bodyPr wrap="square" rtlCol="0">
            <a:spAutoFit/>
          </a:bodyPr>
          <a:lstStyle/>
          <a:p>
            <a:r>
              <a:rPr lang="en-US" dirty="0" smtClean="0"/>
              <a:t>Near-Infrared</a:t>
            </a:r>
            <a:endParaRPr lang="en-US" dirty="0"/>
          </a:p>
        </p:txBody>
      </p:sp>
      <p:sp>
        <p:nvSpPr>
          <p:cNvPr id="4" name="Oval 3"/>
          <p:cNvSpPr/>
          <p:nvPr/>
        </p:nvSpPr>
        <p:spPr>
          <a:xfrm>
            <a:off x="5099878" y="3184611"/>
            <a:ext cx="463625" cy="38296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Oval 8"/>
          <p:cNvSpPr/>
          <p:nvPr/>
        </p:nvSpPr>
        <p:spPr>
          <a:xfrm>
            <a:off x="4676568" y="4002152"/>
            <a:ext cx="463625" cy="38296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74004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4"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52204</TotalTime>
  <Words>1326</Words>
  <Application>Microsoft Office PowerPoint</Application>
  <PresentationFormat>On-screen Show (4:3)</PresentationFormat>
  <Paragraphs>89</Paragraphs>
  <Slides>14</Slides>
  <Notes>12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Extinction</vt:lpstr>
      <vt:lpstr>Extinction</vt:lpstr>
      <vt:lpstr>Near-Infrared Color Excess Methods</vt:lpstr>
      <vt:lpstr>PowerPoint Presentation</vt:lpstr>
      <vt:lpstr>Control Field</vt:lpstr>
      <vt:lpstr>PowerPoint Presentation</vt:lpstr>
      <vt:lpstr>CMDs &amp; CCDs</vt:lpstr>
      <vt:lpstr>Quantifying Extinction</vt:lpstr>
      <vt:lpstr>Quantifying Extinction</vt:lpstr>
      <vt:lpstr>Quantifying Extinction</vt:lpstr>
      <vt:lpstr>Extinction Mapping</vt:lpstr>
      <vt:lpstr>Special Thanks to…  Research Advisor: Tim Paglione  AstroCom NYC  LSAMP  The Universe  Questions? </vt:lpstr>
      <vt:lpstr>Sources</vt:lpstr>
    </vt:vector>
  </TitlesOfParts>
  <Company>American Museum of Natural History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Zurek</dc:creator>
  <cp:lastModifiedBy>Jaquelin Erazo</cp:lastModifiedBy>
  <cp:revision>92</cp:revision>
  <dcterms:created xsi:type="dcterms:W3CDTF">2015-07-13T17:03:52Z</dcterms:created>
  <dcterms:modified xsi:type="dcterms:W3CDTF">2019-05-14T17:10:31Z</dcterms:modified>
</cp:coreProperties>
</file>